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411" r:id="rId2"/>
    <p:sldId id="412" r:id="rId3"/>
    <p:sldId id="413" r:id="rId4"/>
    <p:sldId id="257" r:id="rId5"/>
    <p:sldId id="496" r:id="rId6"/>
    <p:sldId id="432" r:id="rId7"/>
    <p:sldId id="506" r:id="rId8"/>
    <p:sldId id="505" r:id="rId9"/>
    <p:sldId id="497" r:id="rId10"/>
    <p:sldId id="499" r:id="rId11"/>
    <p:sldId id="500" r:id="rId12"/>
    <p:sldId id="501" r:id="rId13"/>
    <p:sldId id="502" r:id="rId14"/>
    <p:sldId id="503" r:id="rId15"/>
    <p:sldId id="495" r:id="rId16"/>
    <p:sldId id="516" r:id="rId17"/>
    <p:sldId id="520" r:id="rId18"/>
    <p:sldId id="521" r:id="rId19"/>
    <p:sldId id="517" r:id="rId20"/>
    <p:sldId id="530" r:id="rId21"/>
    <p:sldId id="547" r:id="rId22"/>
    <p:sldId id="544" r:id="rId23"/>
    <p:sldId id="548" r:id="rId24"/>
    <p:sldId id="536" r:id="rId25"/>
    <p:sldId id="535" r:id="rId26"/>
    <p:sldId id="522" r:id="rId27"/>
    <p:sldId id="541" r:id="rId28"/>
    <p:sldId id="542" r:id="rId29"/>
    <p:sldId id="543" r:id="rId30"/>
    <p:sldId id="524" r:id="rId31"/>
    <p:sldId id="534" r:id="rId32"/>
    <p:sldId id="539" r:id="rId33"/>
    <p:sldId id="538" r:id="rId34"/>
    <p:sldId id="528" r:id="rId35"/>
    <p:sldId id="540" r:id="rId36"/>
    <p:sldId id="529" r:id="rId37"/>
    <p:sldId id="531" r:id="rId38"/>
    <p:sldId id="504" r:id="rId39"/>
    <p:sldId id="512" r:id="rId40"/>
    <p:sldId id="526" r:id="rId41"/>
    <p:sldId id="513" r:id="rId42"/>
    <p:sldId id="514" r:id="rId43"/>
    <p:sldId id="515" r:id="rId44"/>
    <p:sldId id="525" r:id="rId45"/>
    <p:sldId id="527" r:id="rId46"/>
    <p:sldId id="511" r:id="rId47"/>
    <p:sldId id="519" r:id="rId48"/>
    <p:sldId id="545" r:id="rId49"/>
    <p:sldId id="546" r:id="rId50"/>
    <p:sldId id="303" r:id="rId51"/>
    <p:sldId id="302" r:id="rId52"/>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996" autoAdjust="0"/>
    <p:restoredTop sz="94676" autoAdjust="0"/>
  </p:normalViewPr>
  <p:slideViewPr>
    <p:cSldViewPr>
      <p:cViewPr varScale="1">
        <p:scale>
          <a:sx n="136" d="100"/>
          <a:sy n="136" d="100"/>
        </p:scale>
        <p:origin x="492" y="114"/>
      </p:cViewPr>
      <p:guideLst>
        <p:guide orient="horz" pos="1620"/>
        <p:guide pos="2880"/>
      </p:guideLst>
    </p:cSldViewPr>
  </p:slideViewPr>
  <p:outlineViewPr>
    <p:cViewPr>
      <p:scale>
        <a:sx n="33" d="100"/>
        <a:sy n="33" d="100"/>
      </p:scale>
      <p:origin x="0" y="-1248"/>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6.xml.rels><?xml version="1.0" encoding="UTF-8" standalone="yes"?>
<Relationships xmlns="http://schemas.openxmlformats.org/package/2006/relationships"><Relationship Id="rId1" Type="http://schemas.openxmlformats.org/officeDocument/2006/relationships/hyperlink" Target="https://roadmap.dynamics.com/"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ata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rawing16.xml.rels><?xml version="1.0" encoding="UTF-8" standalone="yes"?>
<Relationships xmlns="http://schemas.openxmlformats.org/package/2006/relationships"><Relationship Id="rId1" Type="http://schemas.openxmlformats.org/officeDocument/2006/relationships/hyperlink" Target="https://roadmap.dynamics.com/"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C7BDF-ED53-4C65-9555-338A529EE5C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8F1B5935-80BC-40B1-9679-4E9520F18104}">
      <dgm:prSet/>
      <dgm:spPr/>
      <dgm:t>
        <a:bodyPr/>
        <a:lstStyle/>
        <a:p>
          <a:r>
            <a:rPr lang="en-US" b="1" dirty="0"/>
            <a:t>mitch@xrmcoaches.com</a:t>
          </a:r>
        </a:p>
      </dgm:t>
    </dgm:pt>
    <dgm:pt modelId="{6BC9E0B7-D2A6-41D3-AAC1-BEDD7F9E8F9C}" type="parTrans" cxnId="{978BD9B3-B55F-45F7-9B35-135E460C9354}">
      <dgm:prSet/>
      <dgm:spPr/>
      <dgm:t>
        <a:bodyPr/>
        <a:lstStyle/>
        <a:p>
          <a:endParaRPr lang="en-US"/>
        </a:p>
      </dgm:t>
    </dgm:pt>
    <dgm:pt modelId="{8784CF03-DB96-4881-B7ED-BAA9C992CAD6}" type="sibTrans" cxnId="{978BD9B3-B55F-45F7-9B35-135E460C9354}">
      <dgm:prSet/>
      <dgm:spPr/>
      <dgm:t>
        <a:bodyPr/>
        <a:lstStyle/>
        <a:p>
          <a:endParaRPr lang="en-US"/>
        </a:p>
      </dgm:t>
    </dgm:pt>
    <dgm:pt modelId="{A9950817-A5DA-4948-BD7D-97F6933D8F6D}">
      <dgm:prSet/>
      <dgm:spPr/>
      <dgm:t>
        <a:bodyPr/>
        <a:lstStyle/>
        <a:p>
          <a:r>
            <a:rPr lang="en-US" b="1" dirty="0"/>
            <a:t>@</a:t>
          </a:r>
          <a:r>
            <a:rPr lang="en-US" b="1" dirty="0" err="1"/>
            <a:t>mitchmilam</a:t>
          </a:r>
          <a:endParaRPr lang="en-US" b="1" dirty="0"/>
        </a:p>
      </dgm:t>
    </dgm:pt>
    <dgm:pt modelId="{348965A4-DB68-429E-8F54-85DC3DA6F1EC}" type="parTrans" cxnId="{F7F58F48-754B-4D26-AA4C-C489948F7A6F}">
      <dgm:prSet/>
      <dgm:spPr/>
      <dgm:t>
        <a:bodyPr/>
        <a:lstStyle/>
        <a:p>
          <a:endParaRPr lang="en-US"/>
        </a:p>
      </dgm:t>
    </dgm:pt>
    <dgm:pt modelId="{F63FE117-1DF1-4851-A1B0-98386887525A}" type="sibTrans" cxnId="{F7F58F48-754B-4D26-AA4C-C489948F7A6F}">
      <dgm:prSet/>
      <dgm:spPr/>
      <dgm:t>
        <a:bodyPr/>
        <a:lstStyle/>
        <a:p>
          <a:endParaRPr lang="en-US"/>
        </a:p>
      </dgm:t>
    </dgm:pt>
    <dgm:pt modelId="{82B41A2D-DB88-432E-9D1E-09FDE47F972E}">
      <dgm:prSet/>
      <dgm:spPr/>
      <dgm:t>
        <a:bodyPr/>
        <a:lstStyle/>
        <a:p>
          <a:r>
            <a:rPr lang="en-US" b="1" dirty="0"/>
            <a:t>linkedin.com/in/mitchmilam</a:t>
          </a:r>
        </a:p>
      </dgm:t>
    </dgm:pt>
    <dgm:pt modelId="{2DCA53D0-C620-4F13-8093-126BE2282CCA}" type="parTrans" cxnId="{F7939D33-F7A3-4821-967F-7BD309C89C7B}">
      <dgm:prSet/>
      <dgm:spPr/>
      <dgm:t>
        <a:bodyPr/>
        <a:lstStyle/>
        <a:p>
          <a:endParaRPr lang="en-US"/>
        </a:p>
      </dgm:t>
    </dgm:pt>
    <dgm:pt modelId="{FDB8E1AB-6C53-483D-AD37-79469CF4F4DE}" type="sibTrans" cxnId="{F7939D33-F7A3-4821-967F-7BD309C89C7B}">
      <dgm:prSet/>
      <dgm:spPr/>
      <dgm:t>
        <a:bodyPr/>
        <a:lstStyle/>
        <a:p>
          <a:endParaRPr lang="en-US"/>
        </a:p>
      </dgm:t>
    </dgm:pt>
    <dgm:pt modelId="{28BB30D4-224A-4D31-8F1C-1DA14F49155B}">
      <dgm:prSet/>
      <dgm:spPr/>
      <dgm:t>
        <a:bodyPr/>
        <a:lstStyle/>
        <a:p>
          <a:r>
            <a:rPr lang="en-US" b="1" dirty="0"/>
            <a:t>youtube.com/xRMCoaches</a:t>
          </a:r>
        </a:p>
      </dgm:t>
    </dgm:pt>
    <dgm:pt modelId="{DFE3A48C-EFAC-4065-AC02-D14961539EE5}" type="parTrans" cxnId="{901A5873-B44D-48B9-8121-46D61643D26D}">
      <dgm:prSet/>
      <dgm:spPr/>
      <dgm:t>
        <a:bodyPr/>
        <a:lstStyle/>
        <a:p>
          <a:endParaRPr lang="en-US"/>
        </a:p>
      </dgm:t>
    </dgm:pt>
    <dgm:pt modelId="{34AD2AAB-8203-49DD-8A86-6DF02049C3C2}" type="sibTrans" cxnId="{901A5873-B44D-48B9-8121-46D61643D26D}">
      <dgm:prSet/>
      <dgm:spPr/>
      <dgm:t>
        <a:bodyPr/>
        <a:lstStyle/>
        <a:p>
          <a:endParaRPr lang="en-US"/>
        </a:p>
      </dgm:t>
    </dgm:pt>
    <dgm:pt modelId="{6C101204-BCEE-4627-A43C-3FB50EB9672E}" type="pres">
      <dgm:prSet presAssocID="{2D0C7BDF-ED53-4C65-9555-338A529EE5CD}" presName="diagram" presStyleCnt="0">
        <dgm:presLayoutVars>
          <dgm:dir/>
          <dgm:resizeHandles val="exact"/>
        </dgm:presLayoutVars>
      </dgm:prSet>
      <dgm:spPr/>
    </dgm:pt>
    <dgm:pt modelId="{32728E6B-88E4-434B-8FFD-E197112A7822}" type="pres">
      <dgm:prSet presAssocID="{8F1B5935-80BC-40B1-9679-4E9520F18104}" presName="node" presStyleLbl="node1" presStyleIdx="0" presStyleCnt="4">
        <dgm:presLayoutVars>
          <dgm:bulletEnabled val="1"/>
        </dgm:presLayoutVars>
      </dgm:prSet>
      <dgm:spPr/>
    </dgm:pt>
    <dgm:pt modelId="{9181418A-D3EB-4651-8711-5D353E8BA222}" type="pres">
      <dgm:prSet presAssocID="{8784CF03-DB96-4881-B7ED-BAA9C992CAD6}" presName="sibTrans" presStyleCnt="0"/>
      <dgm:spPr/>
    </dgm:pt>
    <dgm:pt modelId="{98CA834C-EA1B-4EDD-A975-C3553746A0BB}" type="pres">
      <dgm:prSet presAssocID="{A9950817-A5DA-4948-BD7D-97F6933D8F6D}" presName="node" presStyleLbl="node1" presStyleIdx="1" presStyleCnt="4">
        <dgm:presLayoutVars>
          <dgm:bulletEnabled val="1"/>
        </dgm:presLayoutVars>
      </dgm:prSet>
      <dgm:spPr/>
    </dgm:pt>
    <dgm:pt modelId="{FED0219B-FB82-4EAE-815C-767F67C75402}" type="pres">
      <dgm:prSet presAssocID="{F63FE117-1DF1-4851-A1B0-98386887525A}" presName="sibTrans" presStyleCnt="0"/>
      <dgm:spPr/>
    </dgm:pt>
    <dgm:pt modelId="{044371A1-A917-4243-8E08-67FDE3AD59BB}" type="pres">
      <dgm:prSet presAssocID="{82B41A2D-DB88-432E-9D1E-09FDE47F972E}" presName="node" presStyleLbl="node1" presStyleIdx="2" presStyleCnt="4">
        <dgm:presLayoutVars>
          <dgm:bulletEnabled val="1"/>
        </dgm:presLayoutVars>
      </dgm:prSet>
      <dgm:spPr/>
    </dgm:pt>
    <dgm:pt modelId="{4F4B8F08-1BC0-443B-81BB-8A88FB7432B9}" type="pres">
      <dgm:prSet presAssocID="{FDB8E1AB-6C53-483D-AD37-79469CF4F4DE}" presName="sibTrans" presStyleCnt="0"/>
      <dgm:spPr/>
    </dgm:pt>
    <dgm:pt modelId="{10CD7BE3-4F34-455A-9576-1B2E7AECE308}" type="pres">
      <dgm:prSet presAssocID="{28BB30D4-224A-4D31-8F1C-1DA14F49155B}" presName="node" presStyleLbl="node1" presStyleIdx="3" presStyleCnt="4">
        <dgm:presLayoutVars>
          <dgm:bulletEnabled val="1"/>
        </dgm:presLayoutVars>
      </dgm:prSet>
      <dgm:spPr/>
    </dgm:pt>
  </dgm:ptLst>
  <dgm:cxnLst>
    <dgm:cxn modelId="{F7939D33-F7A3-4821-967F-7BD309C89C7B}" srcId="{2D0C7BDF-ED53-4C65-9555-338A529EE5CD}" destId="{82B41A2D-DB88-432E-9D1E-09FDE47F972E}" srcOrd="2" destOrd="0" parTransId="{2DCA53D0-C620-4F13-8093-126BE2282CCA}" sibTransId="{FDB8E1AB-6C53-483D-AD37-79469CF4F4DE}"/>
    <dgm:cxn modelId="{38C58139-9B81-48D1-9287-CAE9E3362CA8}" type="presOf" srcId="{A9950817-A5DA-4948-BD7D-97F6933D8F6D}" destId="{98CA834C-EA1B-4EDD-A975-C3553746A0BB}" srcOrd="0" destOrd="0" presId="urn:microsoft.com/office/officeart/2005/8/layout/default"/>
    <dgm:cxn modelId="{9092D43F-FDA1-42E3-9BEA-33052A466446}" type="presOf" srcId="{82B41A2D-DB88-432E-9D1E-09FDE47F972E}" destId="{044371A1-A917-4243-8E08-67FDE3AD59BB}" srcOrd="0" destOrd="0" presId="urn:microsoft.com/office/officeart/2005/8/layout/default"/>
    <dgm:cxn modelId="{F7F58F48-754B-4D26-AA4C-C489948F7A6F}" srcId="{2D0C7BDF-ED53-4C65-9555-338A529EE5CD}" destId="{A9950817-A5DA-4948-BD7D-97F6933D8F6D}" srcOrd="1" destOrd="0" parTransId="{348965A4-DB68-429E-8F54-85DC3DA6F1EC}" sibTransId="{F63FE117-1DF1-4851-A1B0-98386887525A}"/>
    <dgm:cxn modelId="{901A5873-B44D-48B9-8121-46D61643D26D}" srcId="{2D0C7BDF-ED53-4C65-9555-338A529EE5CD}" destId="{28BB30D4-224A-4D31-8F1C-1DA14F49155B}" srcOrd="3" destOrd="0" parTransId="{DFE3A48C-EFAC-4065-AC02-D14961539EE5}" sibTransId="{34AD2AAB-8203-49DD-8A86-6DF02049C3C2}"/>
    <dgm:cxn modelId="{757ABC7C-A26B-439F-BC49-9D91A2816535}" type="presOf" srcId="{8F1B5935-80BC-40B1-9679-4E9520F18104}" destId="{32728E6B-88E4-434B-8FFD-E197112A7822}" srcOrd="0" destOrd="0" presId="urn:microsoft.com/office/officeart/2005/8/layout/default"/>
    <dgm:cxn modelId="{978BD9B3-B55F-45F7-9B35-135E460C9354}" srcId="{2D0C7BDF-ED53-4C65-9555-338A529EE5CD}" destId="{8F1B5935-80BC-40B1-9679-4E9520F18104}" srcOrd="0" destOrd="0" parTransId="{6BC9E0B7-D2A6-41D3-AAC1-BEDD7F9E8F9C}" sibTransId="{8784CF03-DB96-4881-B7ED-BAA9C992CAD6}"/>
    <dgm:cxn modelId="{6DF3B2BA-D9EC-4255-A151-62782BA87DBF}" type="presOf" srcId="{2D0C7BDF-ED53-4C65-9555-338A529EE5CD}" destId="{6C101204-BCEE-4627-A43C-3FB50EB9672E}" srcOrd="0" destOrd="0" presId="urn:microsoft.com/office/officeart/2005/8/layout/default"/>
    <dgm:cxn modelId="{50A894E9-2278-466D-A6A1-5ECFFC133E1A}" type="presOf" srcId="{28BB30D4-224A-4D31-8F1C-1DA14F49155B}" destId="{10CD7BE3-4F34-455A-9576-1B2E7AECE308}" srcOrd="0" destOrd="0" presId="urn:microsoft.com/office/officeart/2005/8/layout/default"/>
    <dgm:cxn modelId="{31F1A0C2-D22C-4BEC-8A0B-43129FE38B6D}" type="presParOf" srcId="{6C101204-BCEE-4627-A43C-3FB50EB9672E}" destId="{32728E6B-88E4-434B-8FFD-E197112A7822}" srcOrd="0" destOrd="0" presId="urn:microsoft.com/office/officeart/2005/8/layout/default"/>
    <dgm:cxn modelId="{AF3BF939-1643-4D1C-968E-10BF1D83DF97}" type="presParOf" srcId="{6C101204-BCEE-4627-A43C-3FB50EB9672E}" destId="{9181418A-D3EB-4651-8711-5D353E8BA222}" srcOrd="1" destOrd="0" presId="urn:microsoft.com/office/officeart/2005/8/layout/default"/>
    <dgm:cxn modelId="{1A1C49C8-4193-439B-A16E-3574B5F6D8B6}" type="presParOf" srcId="{6C101204-BCEE-4627-A43C-3FB50EB9672E}" destId="{98CA834C-EA1B-4EDD-A975-C3553746A0BB}" srcOrd="2" destOrd="0" presId="urn:microsoft.com/office/officeart/2005/8/layout/default"/>
    <dgm:cxn modelId="{5901BCFF-665B-4853-865D-4AAE67936F3E}" type="presParOf" srcId="{6C101204-BCEE-4627-A43C-3FB50EB9672E}" destId="{FED0219B-FB82-4EAE-815C-767F67C75402}" srcOrd="3" destOrd="0" presId="urn:microsoft.com/office/officeart/2005/8/layout/default"/>
    <dgm:cxn modelId="{581228E2-B206-4BE8-8FB9-1A815E78843D}" type="presParOf" srcId="{6C101204-BCEE-4627-A43C-3FB50EB9672E}" destId="{044371A1-A917-4243-8E08-67FDE3AD59BB}" srcOrd="4" destOrd="0" presId="urn:microsoft.com/office/officeart/2005/8/layout/default"/>
    <dgm:cxn modelId="{9E8E17D9-DD3C-4612-9E9A-14783250D110}" type="presParOf" srcId="{6C101204-BCEE-4627-A43C-3FB50EB9672E}" destId="{4F4B8F08-1BC0-443B-81BB-8A88FB7432B9}" srcOrd="5" destOrd="0" presId="urn:microsoft.com/office/officeart/2005/8/layout/default"/>
    <dgm:cxn modelId="{E71D50AF-E53D-437A-BE22-65D364BB13C3}" type="presParOf" srcId="{6C101204-BCEE-4627-A43C-3FB50EB9672E}" destId="{10CD7BE3-4F34-455A-9576-1B2E7AECE30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42B781-425B-454B-A91B-017388A370C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03BF0FA-B37A-49E5-A0A6-3280D76F3AD2}">
      <dgm:prSet/>
      <dgm:spPr/>
      <dgm:t>
        <a:bodyPr/>
        <a:lstStyle/>
        <a:p>
          <a:r>
            <a:rPr lang="en-US"/>
            <a:t>The Dynamics platform is tailor-made for iterative development</a:t>
          </a:r>
        </a:p>
      </dgm:t>
    </dgm:pt>
    <dgm:pt modelId="{52153099-1DDB-4AAA-AA7F-120E108E3A9D}" type="parTrans" cxnId="{E58DEF9C-C4DE-44D8-A99E-3C065AE44B00}">
      <dgm:prSet/>
      <dgm:spPr/>
      <dgm:t>
        <a:bodyPr/>
        <a:lstStyle/>
        <a:p>
          <a:endParaRPr lang="en-US"/>
        </a:p>
      </dgm:t>
    </dgm:pt>
    <dgm:pt modelId="{A11CC32C-A2F7-4F90-8C00-3E02A620F927}" type="sibTrans" cxnId="{E58DEF9C-C4DE-44D8-A99E-3C065AE44B00}">
      <dgm:prSet/>
      <dgm:spPr/>
      <dgm:t>
        <a:bodyPr/>
        <a:lstStyle/>
        <a:p>
          <a:endParaRPr lang="en-US"/>
        </a:p>
      </dgm:t>
    </dgm:pt>
    <dgm:pt modelId="{5A3A5BA9-3322-4E1B-9434-7CBEC1050F71}">
      <dgm:prSet/>
      <dgm:spPr/>
      <dgm:t>
        <a:bodyPr/>
        <a:lstStyle/>
        <a:p>
          <a:r>
            <a:rPr lang="en-US"/>
            <a:t>Use that to your advantage</a:t>
          </a:r>
        </a:p>
      </dgm:t>
    </dgm:pt>
    <dgm:pt modelId="{C61B1BBD-189B-40F7-9BDB-D30AF2D1D48F}" type="parTrans" cxnId="{2B2DD4ED-A30D-4A77-8323-7C03733CE21A}">
      <dgm:prSet/>
      <dgm:spPr/>
      <dgm:t>
        <a:bodyPr/>
        <a:lstStyle/>
        <a:p>
          <a:endParaRPr lang="en-US"/>
        </a:p>
      </dgm:t>
    </dgm:pt>
    <dgm:pt modelId="{BB0AD163-79F1-4611-A64D-5BA9626BF753}" type="sibTrans" cxnId="{2B2DD4ED-A30D-4A77-8323-7C03733CE21A}">
      <dgm:prSet/>
      <dgm:spPr/>
      <dgm:t>
        <a:bodyPr/>
        <a:lstStyle/>
        <a:p>
          <a:endParaRPr lang="en-US"/>
        </a:p>
      </dgm:t>
    </dgm:pt>
    <dgm:pt modelId="{6A548A15-ECAA-42DA-8C40-540E828AE048}">
      <dgm:prSet/>
      <dgm:spPr/>
      <dgm:t>
        <a:bodyPr/>
        <a:lstStyle/>
        <a:p>
          <a:r>
            <a:rPr lang="en-US"/>
            <a:t>Again, take small steps</a:t>
          </a:r>
        </a:p>
      </dgm:t>
    </dgm:pt>
    <dgm:pt modelId="{8958DFAE-6512-4AB5-A538-76A5C6F40513}" type="parTrans" cxnId="{6E6A6B42-160B-4425-A981-D418D1216FA7}">
      <dgm:prSet/>
      <dgm:spPr/>
      <dgm:t>
        <a:bodyPr/>
        <a:lstStyle/>
        <a:p>
          <a:endParaRPr lang="en-US"/>
        </a:p>
      </dgm:t>
    </dgm:pt>
    <dgm:pt modelId="{5601DF43-BFB4-4C6E-84F8-68128A5089E7}" type="sibTrans" cxnId="{6E6A6B42-160B-4425-A981-D418D1216FA7}">
      <dgm:prSet/>
      <dgm:spPr/>
      <dgm:t>
        <a:bodyPr/>
        <a:lstStyle/>
        <a:p>
          <a:endParaRPr lang="en-US"/>
        </a:p>
      </dgm:t>
    </dgm:pt>
    <dgm:pt modelId="{49F6E099-F2EB-4601-8AB8-0E7F614E92BB}">
      <dgm:prSet/>
      <dgm:spPr/>
      <dgm:t>
        <a:bodyPr/>
        <a:lstStyle/>
        <a:p>
          <a:r>
            <a:rPr lang="en-US"/>
            <a:t>Re-apply knowledge gained as you progress</a:t>
          </a:r>
        </a:p>
      </dgm:t>
    </dgm:pt>
    <dgm:pt modelId="{EC7D7DFD-C28C-44C6-B545-D8BA6825CFF4}" type="parTrans" cxnId="{5344C4F7-F3CA-4EAB-A3A5-0C941FB9CE91}">
      <dgm:prSet/>
      <dgm:spPr/>
      <dgm:t>
        <a:bodyPr/>
        <a:lstStyle/>
        <a:p>
          <a:endParaRPr lang="en-US"/>
        </a:p>
      </dgm:t>
    </dgm:pt>
    <dgm:pt modelId="{19EF4D59-04E8-483E-9074-322D7B813C0E}" type="sibTrans" cxnId="{5344C4F7-F3CA-4EAB-A3A5-0C941FB9CE91}">
      <dgm:prSet/>
      <dgm:spPr/>
      <dgm:t>
        <a:bodyPr/>
        <a:lstStyle/>
        <a:p>
          <a:endParaRPr lang="en-US"/>
        </a:p>
      </dgm:t>
    </dgm:pt>
    <dgm:pt modelId="{8B009194-C853-4EE5-B932-6A35D56C8910}" type="pres">
      <dgm:prSet presAssocID="{F442B781-425B-454B-A91B-017388A370C3}" presName="linear" presStyleCnt="0">
        <dgm:presLayoutVars>
          <dgm:animLvl val="lvl"/>
          <dgm:resizeHandles val="exact"/>
        </dgm:presLayoutVars>
      </dgm:prSet>
      <dgm:spPr/>
    </dgm:pt>
    <dgm:pt modelId="{1D5BA0EE-3949-41E6-B53C-C2552FD2C4F9}" type="pres">
      <dgm:prSet presAssocID="{603BF0FA-B37A-49E5-A0A6-3280D76F3AD2}" presName="parentText" presStyleLbl="node1" presStyleIdx="0" presStyleCnt="4">
        <dgm:presLayoutVars>
          <dgm:chMax val="0"/>
          <dgm:bulletEnabled val="1"/>
        </dgm:presLayoutVars>
      </dgm:prSet>
      <dgm:spPr/>
    </dgm:pt>
    <dgm:pt modelId="{B59F6648-100C-4711-8184-622AC9988CEF}" type="pres">
      <dgm:prSet presAssocID="{A11CC32C-A2F7-4F90-8C00-3E02A620F927}" presName="spacer" presStyleCnt="0"/>
      <dgm:spPr/>
    </dgm:pt>
    <dgm:pt modelId="{3A0CFCA6-1219-4F31-848E-382EAAB4F126}" type="pres">
      <dgm:prSet presAssocID="{5A3A5BA9-3322-4E1B-9434-7CBEC1050F71}" presName="parentText" presStyleLbl="node1" presStyleIdx="1" presStyleCnt="4">
        <dgm:presLayoutVars>
          <dgm:chMax val="0"/>
          <dgm:bulletEnabled val="1"/>
        </dgm:presLayoutVars>
      </dgm:prSet>
      <dgm:spPr/>
    </dgm:pt>
    <dgm:pt modelId="{CFCCC3DC-E10B-4AE3-8778-CF92BFDE0509}" type="pres">
      <dgm:prSet presAssocID="{BB0AD163-79F1-4611-A64D-5BA9626BF753}" presName="spacer" presStyleCnt="0"/>
      <dgm:spPr/>
    </dgm:pt>
    <dgm:pt modelId="{B5276244-B8D5-420A-912E-4BD654104F80}" type="pres">
      <dgm:prSet presAssocID="{6A548A15-ECAA-42DA-8C40-540E828AE048}" presName="parentText" presStyleLbl="node1" presStyleIdx="2" presStyleCnt="4">
        <dgm:presLayoutVars>
          <dgm:chMax val="0"/>
          <dgm:bulletEnabled val="1"/>
        </dgm:presLayoutVars>
      </dgm:prSet>
      <dgm:spPr/>
    </dgm:pt>
    <dgm:pt modelId="{4D971A42-94BE-4DA9-8F10-2E98F0E6D027}" type="pres">
      <dgm:prSet presAssocID="{5601DF43-BFB4-4C6E-84F8-68128A5089E7}" presName="spacer" presStyleCnt="0"/>
      <dgm:spPr/>
    </dgm:pt>
    <dgm:pt modelId="{26B7BACC-C271-4705-B5CE-F0D4BE715A3A}" type="pres">
      <dgm:prSet presAssocID="{49F6E099-F2EB-4601-8AB8-0E7F614E92BB}" presName="parentText" presStyleLbl="node1" presStyleIdx="3" presStyleCnt="4">
        <dgm:presLayoutVars>
          <dgm:chMax val="0"/>
          <dgm:bulletEnabled val="1"/>
        </dgm:presLayoutVars>
      </dgm:prSet>
      <dgm:spPr/>
    </dgm:pt>
  </dgm:ptLst>
  <dgm:cxnLst>
    <dgm:cxn modelId="{02B1AC11-9A48-40CA-99A5-D72433A86DB1}" type="presOf" srcId="{6A548A15-ECAA-42DA-8C40-540E828AE048}" destId="{B5276244-B8D5-420A-912E-4BD654104F80}" srcOrd="0" destOrd="0" presId="urn:microsoft.com/office/officeart/2005/8/layout/vList2"/>
    <dgm:cxn modelId="{7DC90325-A763-44B6-9420-E4DB0E9FDDB2}" type="presOf" srcId="{49F6E099-F2EB-4601-8AB8-0E7F614E92BB}" destId="{26B7BACC-C271-4705-B5CE-F0D4BE715A3A}" srcOrd="0" destOrd="0" presId="urn:microsoft.com/office/officeart/2005/8/layout/vList2"/>
    <dgm:cxn modelId="{E07FA833-7858-4B18-ABF2-88AB3113C906}" type="presOf" srcId="{5A3A5BA9-3322-4E1B-9434-7CBEC1050F71}" destId="{3A0CFCA6-1219-4F31-848E-382EAAB4F126}" srcOrd="0" destOrd="0" presId="urn:microsoft.com/office/officeart/2005/8/layout/vList2"/>
    <dgm:cxn modelId="{6E6A6B42-160B-4425-A981-D418D1216FA7}" srcId="{F442B781-425B-454B-A91B-017388A370C3}" destId="{6A548A15-ECAA-42DA-8C40-540E828AE048}" srcOrd="2" destOrd="0" parTransId="{8958DFAE-6512-4AB5-A538-76A5C6F40513}" sibTransId="{5601DF43-BFB4-4C6E-84F8-68128A5089E7}"/>
    <dgm:cxn modelId="{41DCD68A-28D8-42EC-B963-A3036ADB0C16}" type="presOf" srcId="{F442B781-425B-454B-A91B-017388A370C3}" destId="{8B009194-C853-4EE5-B932-6A35D56C8910}" srcOrd="0" destOrd="0" presId="urn:microsoft.com/office/officeart/2005/8/layout/vList2"/>
    <dgm:cxn modelId="{E58DEF9C-C4DE-44D8-A99E-3C065AE44B00}" srcId="{F442B781-425B-454B-A91B-017388A370C3}" destId="{603BF0FA-B37A-49E5-A0A6-3280D76F3AD2}" srcOrd="0" destOrd="0" parTransId="{52153099-1DDB-4AAA-AA7F-120E108E3A9D}" sibTransId="{A11CC32C-A2F7-4F90-8C00-3E02A620F927}"/>
    <dgm:cxn modelId="{2B2DD4ED-A30D-4A77-8323-7C03733CE21A}" srcId="{F442B781-425B-454B-A91B-017388A370C3}" destId="{5A3A5BA9-3322-4E1B-9434-7CBEC1050F71}" srcOrd="1" destOrd="0" parTransId="{C61B1BBD-189B-40F7-9BDB-D30AF2D1D48F}" sibTransId="{BB0AD163-79F1-4611-A64D-5BA9626BF753}"/>
    <dgm:cxn modelId="{5344C4F7-F3CA-4EAB-A3A5-0C941FB9CE91}" srcId="{F442B781-425B-454B-A91B-017388A370C3}" destId="{49F6E099-F2EB-4601-8AB8-0E7F614E92BB}" srcOrd="3" destOrd="0" parTransId="{EC7D7DFD-C28C-44C6-B545-D8BA6825CFF4}" sibTransId="{19EF4D59-04E8-483E-9074-322D7B813C0E}"/>
    <dgm:cxn modelId="{1D6F61FC-4280-45CE-B334-A5643DAC61B7}" type="presOf" srcId="{603BF0FA-B37A-49E5-A0A6-3280D76F3AD2}" destId="{1D5BA0EE-3949-41E6-B53C-C2552FD2C4F9}" srcOrd="0" destOrd="0" presId="urn:microsoft.com/office/officeart/2005/8/layout/vList2"/>
    <dgm:cxn modelId="{E99AD693-8023-4DE7-A983-F478E92C0D1E}" type="presParOf" srcId="{8B009194-C853-4EE5-B932-6A35D56C8910}" destId="{1D5BA0EE-3949-41E6-B53C-C2552FD2C4F9}" srcOrd="0" destOrd="0" presId="urn:microsoft.com/office/officeart/2005/8/layout/vList2"/>
    <dgm:cxn modelId="{A3DDDD1D-BF65-43CA-907F-560B0A88E4E1}" type="presParOf" srcId="{8B009194-C853-4EE5-B932-6A35D56C8910}" destId="{B59F6648-100C-4711-8184-622AC9988CEF}" srcOrd="1" destOrd="0" presId="urn:microsoft.com/office/officeart/2005/8/layout/vList2"/>
    <dgm:cxn modelId="{5A746DC4-2A05-4DBF-927C-83B020EEA94B}" type="presParOf" srcId="{8B009194-C853-4EE5-B932-6A35D56C8910}" destId="{3A0CFCA6-1219-4F31-848E-382EAAB4F126}" srcOrd="2" destOrd="0" presId="urn:microsoft.com/office/officeart/2005/8/layout/vList2"/>
    <dgm:cxn modelId="{A6B22F54-8841-400B-A910-3A7364A70E6F}" type="presParOf" srcId="{8B009194-C853-4EE5-B932-6A35D56C8910}" destId="{CFCCC3DC-E10B-4AE3-8778-CF92BFDE0509}" srcOrd="3" destOrd="0" presId="urn:microsoft.com/office/officeart/2005/8/layout/vList2"/>
    <dgm:cxn modelId="{8FD48DF2-ABCC-477A-A330-84ECD9492AF9}" type="presParOf" srcId="{8B009194-C853-4EE5-B932-6A35D56C8910}" destId="{B5276244-B8D5-420A-912E-4BD654104F80}" srcOrd="4" destOrd="0" presId="urn:microsoft.com/office/officeart/2005/8/layout/vList2"/>
    <dgm:cxn modelId="{75338C04-0B63-44E3-B440-0ED1AB10C5AC}" type="presParOf" srcId="{8B009194-C853-4EE5-B932-6A35D56C8910}" destId="{4D971A42-94BE-4DA9-8F10-2E98F0E6D027}" srcOrd="5" destOrd="0" presId="urn:microsoft.com/office/officeart/2005/8/layout/vList2"/>
    <dgm:cxn modelId="{85173E6C-6726-4749-8E21-23174911C450}" type="presParOf" srcId="{8B009194-C853-4EE5-B932-6A35D56C8910}" destId="{26B7BACC-C271-4705-B5CE-F0D4BE715A3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37DAEF0-183F-4F9E-B4E7-9FA4FCE12E4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125D87B-8F07-483F-99A2-E0232E77BBC4}">
      <dgm:prSet/>
      <dgm:spPr/>
      <dgm:t>
        <a:bodyPr/>
        <a:lstStyle/>
        <a:p>
          <a:r>
            <a:rPr lang="en-US"/>
            <a:t>Take small steps</a:t>
          </a:r>
        </a:p>
      </dgm:t>
    </dgm:pt>
    <dgm:pt modelId="{7FDAD815-E049-4EFB-B027-B33F4FD0A17F}" type="parTrans" cxnId="{938A46D1-0E26-4E67-94DA-6317088C4DBF}">
      <dgm:prSet/>
      <dgm:spPr/>
      <dgm:t>
        <a:bodyPr/>
        <a:lstStyle/>
        <a:p>
          <a:endParaRPr lang="en-US"/>
        </a:p>
      </dgm:t>
    </dgm:pt>
    <dgm:pt modelId="{5AC53243-68DD-4E65-A258-A525522A20DE}" type="sibTrans" cxnId="{938A46D1-0E26-4E67-94DA-6317088C4DBF}">
      <dgm:prSet/>
      <dgm:spPr/>
      <dgm:t>
        <a:bodyPr/>
        <a:lstStyle/>
        <a:p>
          <a:endParaRPr lang="en-US"/>
        </a:p>
      </dgm:t>
    </dgm:pt>
    <dgm:pt modelId="{D3C0038A-C672-42D1-A49D-19DDB3E7627B}">
      <dgm:prSet/>
      <dgm:spPr/>
      <dgm:t>
        <a:bodyPr/>
        <a:lstStyle/>
        <a:p>
          <a:r>
            <a:rPr lang="en-US"/>
            <a:t>Solve real problems</a:t>
          </a:r>
        </a:p>
      </dgm:t>
    </dgm:pt>
    <dgm:pt modelId="{DE4EEBBE-4E99-4121-906F-24B911790C9F}" type="parTrans" cxnId="{283B061D-BB03-4920-8664-D2B8CB9BCFB8}">
      <dgm:prSet/>
      <dgm:spPr/>
      <dgm:t>
        <a:bodyPr/>
        <a:lstStyle/>
        <a:p>
          <a:endParaRPr lang="en-US"/>
        </a:p>
      </dgm:t>
    </dgm:pt>
    <dgm:pt modelId="{9C74D10E-86C5-4E81-A439-913404A5AFAD}" type="sibTrans" cxnId="{283B061D-BB03-4920-8664-D2B8CB9BCFB8}">
      <dgm:prSet/>
      <dgm:spPr/>
      <dgm:t>
        <a:bodyPr/>
        <a:lstStyle/>
        <a:p>
          <a:endParaRPr lang="en-US"/>
        </a:p>
      </dgm:t>
    </dgm:pt>
    <dgm:pt modelId="{82221457-287A-470F-8AB1-8F08ED5760D4}">
      <dgm:prSet/>
      <dgm:spPr/>
      <dgm:t>
        <a:bodyPr/>
        <a:lstStyle/>
        <a:p>
          <a:r>
            <a:rPr lang="en-US"/>
            <a:t>Keep the user community involved</a:t>
          </a:r>
        </a:p>
      </dgm:t>
    </dgm:pt>
    <dgm:pt modelId="{7DD77FCE-7126-4FBA-8300-2A02D0AB9B5A}" type="parTrans" cxnId="{C9D50F6E-7421-4AD2-8BC8-4A71CD2337C9}">
      <dgm:prSet/>
      <dgm:spPr/>
      <dgm:t>
        <a:bodyPr/>
        <a:lstStyle/>
        <a:p>
          <a:endParaRPr lang="en-US"/>
        </a:p>
      </dgm:t>
    </dgm:pt>
    <dgm:pt modelId="{01E4825E-DF22-4AF1-976F-825642DB0139}" type="sibTrans" cxnId="{C9D50F6E-7421-4AD2-8BC8-4A71CD2337C9}">
      <dgm:prSet/>
      <dgm:spPr/>
      <dgm:t>
        <a:bodyPr/>
        <a:lstStyle/>
        <a:p>
          <a:endParaRPr lang="en-US"/>
        </a:p>
      </dgm:t>
    </dgm:pt>
    <dgm:pt modelId="{2D8F7B2B-19FA-478E-8223-192C06A1011B}" type="pres">
      <dgm:prSet presAssocID="{C37DAEF0-183F-4F9E-B4E7-9FA4FCE12E45}" presName="linear" presStyleCnt="0">
        <dgm:presLayoutVars>
          <dgm:animLvl val="lvl"/>
          <dgm:resizeHandles val="exact"/>
        </dgm:presLayoutVars>
      </dgm:prSet>
      <dgm:spPr/>
    </dgm:pt>
    <dgm:pt modelId="{D6A4B9D0-C00A-4208-A177-B9018BBF619A}" type="pres">
      <dgm:prSet presAssocID="{1125D87B-8F07-483F-99A2-E0232E77BBC4}" presName="parentText" presStyleLbl="node1" presStyleIdx="0" presStyleCnt="3">
        <dgm:presLayoutVars>
          <dgm:chMax val="0"/>
          <dgm:bulletEnabled val="1"/>
        </dgm:presLayoutVars>
      </dgm:prSet>
      <dgm:spPr/>
    </dgm:pt>
    <dgm:pt modelId="{8FC9B625-9D54-4392-A347-8FC055848A5D}" type="pres">
      <dgm:prSet presAssocID="{5AC53243-68DD-4E65-A258-A525522A20DE}" presName="spacer" presStyleCnt="0"/>
      <dgm:spPr/>
    </dgm:pt>
    <dgm:pt modelId="{D8799887-2BC5-4D87-8CEC-80DCF9D95F1F}" type="pres">
      <dgm:prSet presAssocID="{D3C0038A-C672-42D1-A49D-19DDB3E7627B}" presName="parentText" presStyleLbl="node1" presStyleIdx="1" presStyleCnt="3">
        <dgm:presLayoutVars>
          <dgm:chMax val="0"/>
          <dgm:bulletEnabled val="1"/>
        </dgm:presLayoutVars>
      </dgm:prSet>
      <dgm:spPr/>
    </dgm:pt>
    <dgm:pt modelId="{A5D2FED9-240B-4B84-AF87-196596A05600}" type="pres">
      <dgm:prSet presAssocID="{9C74D10E-86C5-4E81-A439-913404A5AFAD}" presName="spacer" presStyleCnt="0"/>
      <dgm:spPr/>
    </dgm:pt>
    <dgm:pt modelId="{8AEAE79F-4CA8-4E1B-B3D9-51B49E568B42}" type="pres">
      <dgm:prSet presAssocID="{82221457-287A-470F-8AB1-8F08ED5760D4}" presName="parentText" presStyleLbl="node1" presStyleIdx="2" presStyleCnt="3">
        <dgm:presLayoutVars>
          <dgm:chMax val="0"/>
          <dgm:bulletEnabled val="1"/>
        </dgm:presLayoutVars>
      </dgm:prSet>
      <dgm:spPr/>
    </dgm:pt>
  </dgm:ptLst>
  <dgm:cxnLst>
    <dgm:cxn modelId="{283B061D-BB03-4920-8664-D2B8CB9BCFB8}" srcId="{C37DAEF0-183F-4F9E-B4E7-9FA4FCE12E45}" destId="{D3C0038A-C672-42D1-A49D-19DDB3E7627B}" srcOrd="1" destOrd="0" parTransId="{DE4EEBBE-4E99-4121-906F-24B911790C9F}" sibTransId="{9C74D10E-86C5-4E81-A439-913404A5AFAD}"/>
    <dgm:cxn modelId="{C9D50F6E-7421-4AD2-8BC8-4A71CD2337C9}" srcId="{C37DAEF0-183F-4F9E-B4E7-9FA4FCE12E45}" destId="{82221457-287A-470F-8AB1-8F08ED5760D4}" srcOrd="2" destOrd="0" parTransId="{7DD77FCE-7126-4FBA-8300-2A02D0AB9B5A}" sibTransId="{01E4825E-DF22-4AF1-976F-825642DB0139}"/>
    <dgm:cxn modelId="{9759F47F-F9C0-4F79-93D8-EC8D88180CFB}" type="presOf" srcId="{1125D87B-8F07-483F-99A2-E0232E77BBC4}" destId="{D6A4B9D0-C00A-4208-A177-B9018BBF619A}" srcOrd="0" destOrd="0" presId="urn:microsoft.com/office/officeart/2005/8/layout/vList2"/>
    <dgm:cxn modelId="{2412BCB5-6DAC-4076-B5AC-DA37970A9ED1}" type="presOf" srcId="{D3C0038A-C672-42D1-A49D-19DDB3E7627B}" destId="{D8799887-2BC5-4D87-8CEC-80DCF9D95F1F}" srcOrd="0" destOrd="0" presId="urn:microsoft.com/office/officeart/2005/8/layout/vList2"/>
    <dgm:cxn modelId="{CE055CC5-3659-498D-BE1F-840CE22F30D8}" type="presOf" srcId="{82221457-287A-470F-8AB1-8F08ED5760D4}" destId="{8AEAE79F-4CA8-4E1B-B3D9-51B49E568B42}" srcOrd="0" destOrd="0" presId="urn:microsoft.com/office/officeart/2005/8/layout/vList2"/>
    <dgm:cxn modelId="{938A46D1-0E26-4E67-94DA-6317088C4DBF}" srcId="{C37DAEF0-183F-4F9E-B4E7-9FA4FCE12E45}" destId="{1125D87B-8F07-483F-99A2-E0232E77BBC4}" srcOrd="0" destOrd="0" parTransId="{7FDAD815-E049-4EFB-B027-B33F4FD0A17F}" sibTransId="{5AC53243-68DD-4E65-A258-A525522A20DE}"/>
    <dgm:cxn modelId="{B39E9BE6-C397-4635-8F77-321DDD6E0E3A}" type="presOf" srcId="{C37DAEF0-183F-4F9E-B4E7-9FA4FCE12E45}" destId="{2D8F7B2B-19FA-478E-8223-192C06A1011B}" srcOrd="0" destOrd="0" presId="urn:microsoft.com/office/officeart/2005/8/layout/vList2"/>
    <dgm:cxn modelId="{50040094-DFCB-4F19-A00A-F065A2833D58}" type="presParOf" srcId="{2D8F7B2B-19FA-478E-8223-192C06A1011B}" destId="{D6A4B9D0-C00A-4208-A177-B9018BBF619A}" srcOrd="0" destOrd="0" presId="urn:microsoft.com/office/officeart/2005/8/layout/vList2"/>
    <dgm:cxn modelId="{3F77F7FB-BE05-47EF-BACB-FE748B5E4BDE}" type="presParOf" srcId="{2D8F7B2B-19FA-478E-8223-192C06A1011B}" destId="{8FC9B625-9D54-4392-A347-8FC055848A5D}" srcOrd="1" destOrd="0" presId="urn:microsoft.com/office/officeart/2005/8/layout/vList2"/>
    <dgm:cxn modelId="{A21A90E6-DCE9-4701-8DB5-0382C0C25C9F}" type="presParOf" srcId="{2D8F7B2B-19FA-478E-8223-192C06A1011B}" destId="{D8799887-2BC5-4D87-8CEC-80DCF9D95F1F}" srcOrd="2" destOrd="0" presId="urn:microsoft.com/office/officeart/2005/8/layout/vList2"/>
    <dgm:cxn modelId="{5C4BC0D4-6647-49C1-B199-98AD06300C74}" type="presParOf" srcId="{2D8F7B2B-19FA-478E-8223-192C06A1011B}" destId="{A5D2FED9-240B-4B84-AF87-196596A05600}" srcOrd="3" destOrd="0" presId="urn:microsoft.com/office/officeart/2005/8/layout/vList2"/>
    <dgm:cxn modelId="{F14FBA55-0B01-4626-B497-4BF6EE5AF94B}" type="presParOf" srcId="{2D8F7B2B-19FA-478E-8223-192C06A1011B}" destId="{8AEAE79F-4CA8-4E1B-B3D9-51B49E568B4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52342E-D119-40BE-9006-1D18096EF71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0DBA3B-D6DD-4771-83F0-DB91E5E34E14}">
      <dgm:prSet/>
      <dgm:spPr/>
      <dgm:t>
        <a:bodyPr/>
        <a:lstStyle/>
        <a:p>
          <a:r>
            <a:rPr lang="en-US"/>
            <a:t>Develop a training plan</a:t>
          </a:r>
        </a:p>
      </dgm:t>
    </dgm:pt>
    <dgm:pt modelId="{A5876F5C-BC7F-450E-AF8F-EB9AF013E082}" type="parTrans" cxnId="{86083579-2E14-4332-A02F-C3F72B5C6EA3}">
      <dgm:prSet/>
      <dgm:spPr/>
      <dgm:t>
        <a:bodyPr/>
        <a:lstStyle/>
        <a:p>
          <a:endParaRPr lang="en-US"/>
        </a:p>
      </dgm:t>
    </dgm:pt>
    <dgm:pt modelId="{1245980E-953B-4B7C-8C1E-A19F1C5A4136}" type="sibTrans" cxnId="{86083579-2E14-4332-A02F-C3F72B5C6EA3}">
      <dgm:prSet/>
      <dgm:spPr/>
      <dgm:t>
        <a:bodyPr/>
        <a:lstStyle/>
        <a:p>
          <a:endParaRPr lang="en-US"/>
        </a:p>
      </dgm:t>
    </dgm:pt>
    <dgm:pt modelId="{CD6A3CDB-EA30-43BA-BAC4-36470760BE32}">
      <dgm:prSet/>
      <dgm:spPr/>
      <dgm:t>
        <a:bodyPr/>
        <a:lstStyle/>
        <a:p>
          <a:r>
            <a:rPr lang="en-US"/>
            <a:t>Get users involved</a:t>
          </a:r>
        </a:p>
      </dgm:t>
    </dgm:pt>
    <dgm:pt modelId="{844CC830-2CB8-4EC3-8F68-95B619BAC58A}" type="parTrans" cxnId="{51245F62-3584-4179-8AA7-963935F42D31}">
      <dgm:prSet/>
      <dgm:spPr/>
      <dgm:t>
        <a:bodyPr/>
        <a:lstStyle/>
        <a:p>
          <a:endParaRPr lang="en-US"/>
        </a:p>
      </dgm:t>
    </dgm:pt>
    <dgm:pt modelId="{C1551BC2-25B0-442F-A29B-CDE3C2CAD0C5}" type="sibTrans" cxnId="{51245F62-3584-4179-8AA7-963935F42D31}">
      <dgm:prSet/>
      <dgm:spPr/>
      <dgm:t>
        <a:bodyPr/>
        <a:lstStyle/>
        <a:p>
          <a:endParaRPr lang="en-US"/>
        </a:p>
      </dgm:t>
    </dgm:pt>
    <dgm:pt modelId="{FCB5DFE8-1EF5-42ED-BE95-96FAECA50799}" type="pres">
      <dgm:prSet presAssocID="{7352342E-D119-40BE-9006-1D18096EF71E}" presName="linear" presStyleCnt="0">
        <dgm:presLayoutVars>
          <dgm:animLvl val="lvl"/>
          <dgm:resizeHandles val="exact"/>
        </dgm:presLayoutVars>
      </dgm:prSet>
      <dgm:spPr/>
    </dgm:pt>
    <dgm:pt modelId="{B2115D59-D979-418D-A674-E700E01B8E85}" type="pres">
      <dgm:prSet presAssocID="{070DBA3B-D6DD-4771-83F0-DB91E5E34E14}" presName="parentText" presStyleLbl="node1" presStyleIdx="0" presStyleCnt="2">
        <dgm:presLayoutVars>
          <dgm:chMax val="0"/>
          <dgm:bulletEnabled val="1"/>
        </dgm:presLayoutVars>
      </dgm:prSet>
      <dgm:spPr/>
    </dgm:pt>
    <dgm:pt modelId="{9756E784-6FA5-456A-A978-251E3F749B0C}" type="pres">
      <dgm:prSet presAssocID="{1245980E-953B-4B7C-8C1E-A19F1C5A4136}" presName="spacer" presStyleCnt="0"/>
      <dgm:spPr/>
    </dgm:pt>
    <dgm:pt modelId="{9FF7EB25-6406-484F-83A3-412732236E1C}" type="pres">
      <dgm:prSet presAssocID="{CD6A3CDB-EA30-43BA-BAC4-36470760BE32}" presName="parentText" presStyleLbl="node1" presStyleIdx="1" presStyleCnt="2">
        <dgm:presLayoutVars>
          <dgm:chMax val="0"/>
          <dgm:bulletEnabled val="1"/>
        </dgm:presLayoutVars>
      </dgm:prSet>
      <dgm:spPr/>
    </dgm:pt>
  </dgm:ptLst>
  <dgm:cxnLst>
    <dgm:cxn modelId="{C0ED8533-98B5-432D-B99C-E06FEB9F736A}" type="presOf" srcId="{7352342E-D119-40BE-9006-1D18096EF71E}" destId="{FCB5DFE8-1EF5-42ED-BE95-96FAECA50799}" srcOrd="0" destOrd="0" presId="urn:microsoft.com/office/officeart/2005/8/layout/vList2"/>
    <dgm:cxn modelId="{51245F62-3584-4179-8AA7-963935F42D31}" srcId="{7352342E-D119-40BE-9006-1D18096EF71E}" destId="{CD6A3CDB-EA30-43BA-BAC4-36470760BE32}" srcOrd="1" destOrd="0" parTransId="{844CC830-2CB8-4EC3-8F68-95B619BAC58A}" sibTransId="{C1551BC2-25B0-442F-A29B-CDE3C2CAD0C5}"/>
    <dgm:cxn modelId="{F9C58C6C-36AA-4897-AD2C-F83694012F5D}" type="presOf" srcId="{070DBA3B-D6DD-4771-83F0-DB91E5E34E14}" destId="{B2115D59-D979-418D-A674-E700E01B8E85}" srcOrd="0" destOrd="0" presId="urn:microsoft.com/office/officeart/2005/8/layout/vList2"/>
    <dgm:cxn modelId="{86083579-2E14-4332-A02F-C3F72B5C6EA3}" srcId="{7352342E-D119-40BE-9006-1D18096EF71E}" destId="{070DBA3B-D6DD-4771-83F0-DB91E5E34E14}" srcOrd="0" destOrd="0" parTransId="{A5876F5C-BC7F-450E-AF8F-EB9AF013E082}" sibTransId="{1245980E-953B-4B7C-8C1E-A19F1C5A4136}"/>
    <dgm:cxn modelId="{53EFAEC6-0FF4-4D93-99F5-C7CD1C0DF895}" type="presOf" srcId="{CD6A3CDB-EA30-43BA-BAC4-36470760BE32}" destId="{9FF7EB25-6406-484F-83A3-412732236E1C}" srcOrd="0" destOrd="0" presId="urn:microsoft.com/office/officeart/2005/8/layout/vList2"/>
    <dgm:cxn modelId="{B098B598-2EA6-4B7B-BD9E-8DB3DCED97F0}" type="presParOf" srcId="{FCB5DFE8-1EF5-42ED-BE95-96FAECA50799}" destId="{B2115D59-D979-418D-A674-E700E01B8E85}" srcOrd="0" destOrd="0" presId="urn:microsoft.com/office/officeart/2005/8/layout/vList2"/>
    <dgm:cxn modelId="{A4EE1A85-9FF2-42A1-8DAA-071F677C209C}" type="presParOf" srcId="{FCB5DFE8-1EF5-42ED-BE95-96FAECA50799}" destId="{9756E784-6FA5-456A-A978-251E3F749B0C}" srcOrd="1" destOrd="0" presId="urn:microsoft.com/office/officeart/2005/8/layout/vList2"/>
    <dgm:cxn modelId="{EF2EEC31-7460-43DC-96C6-EFD5C1417418}" type="presParOf" srcId="{FCB5DFE8-1EF5-42ED-BE95-96FAECA50799}" destId="{9FF7EB25-6406-484F-83A3-412732236E1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DCEAFA6-EA23-48E6-BA25-C560353863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B22F49-3D40-4FD4-8770-9717E3611337}">
      <dgm:prSet/>
      <dgm:spPr/>
      <dgm:t>
        <a:bodyPr/>
        <a:lstStyle/>
        <a:p>
          <a:r>
            <a:rPr lang="en-US" dirty="0"/>
            <a:t>Much of Dynamics 365 can be configured without writing a single line of code</a:t>
          </a:r>
        </a:p>
      </dgm:t>
    </dgm:pt>
    <dgm:pt modelId="{849C71F6-2119-4E0B-8F6D-130296942BAB}" type="parTrans" cxnId="{E04E7559-497A-49F4-96CA-CE032A1C3D48}">
      <dgm:prSet/>
      <dgm:spPr/>
      <dgm:t>
        <a:bodyPr/>
        <a:lstStyle/>
        <a:p>
          <a:endParaRPr lang="en-US"/>
        </a:p>
      </dgm:t>
    </dgm:pt>
    <dgm:pt modelId="{5DBE17D1-66A3-4816-958A-0305C145F97E}" type="sibTrans" cxnId="{E04E7559-497A-49F4-96CA-CE032A1C3D48}">
      <dgm:prSet/>
      <dgm:spPr/>
      <dgm:t>
        <a:bodyPr/>
        <a:lstStyle/>
        <a:p>
          <a:endParaRPr lang="en-US"/>
        </a:p>
      </dgm:t>
    </dgm:pt>
    <dgm:pt modelId="{7965D7E3-F733-4217-9E6C-98C6EEB4389D}">
      <dgm:prSet/>
      <dgm:spPr/>
      <dgm:t>
        <a:bodyPr/>
        <a:lstStyle/>
        <a:p>
          <a:r>
            <a:rPr lang="en-US"/>
            <a:t>The term “Customization” is often used</a:t>
          </a:r>
        </a:p>
      </dgm:t>
    </dgm:pt>
    <dgm:pt modelId="{A4AA95C3-6FAB-45C9-8823-3ECD7783BFAF}" type="parTrans" cxnId="{84C11CA6-CF99-4DE6-9EBF-323B2E8D1AF2}">
      <dgm:prSet/>
      <dgm:spPr/>
      <dgm:t>
        <a:bodyPr/>
        <a:lstStyle/>
        <a:p>
          <a:endParaRPr lang="en-US"/>
        </a:p>
      </dgm:t>
    </dgm:pt>
    <dgm:pt modelId="{E9466C19-4F7F-4420-AF14-C7AA889E8250}" type="sibTrans" cxnId="{84C11CA6-CF99-4DE6-9EBF-323B2E8D1AF2}">
      <dgm:prSet/>
      <dgm:spPr/>
      <dgm:t>
        <a:bodyPr/>
        <a:lstStyle/>
        <a:p>
          <a:endParaRPr lang="en-US"/>
        </a:p>
      </dgm:t>
    </dgm:pt>
    <dgm:pt modelId="{9D2ADC36-5333-480A-B0C8-B805D06B1533}">
      <dgm:prSet/>
      <dgm:spPr/>
      <dgm:t>
        <a:bodyPr/>
        <a:lstStyle/>
        <a:p>
          <a:r>
            <a:rPr lang="en-US"/>
            <a:t>Customization in other products is actually writing code</a:t>
          </a:r>
        </a:p>
      </dgm:t>
    </dgm:pt>
    <dgm:pt modelId="{7DE6458F-7346-4EFB-AE00-98F26967B5FC}" type="parTrans" cxnId="{1AE97645-0F0A-49CE-8619-F9015B57A6D7}">
      <dgm:prSet/>
      <dgm:spPr/>
      <dgm:t>
        <a:bodyPr/>
        <a:lstStyle/>
        <a:p>
          <a:endParaRPr lang="en-US"/>
        </a:p>
      </dgm:t>
    </dgm:pt>
    <dgm:pt modelId="{E03D35E5-C567-4FA0-BB0A-D3E2189D5B23}" type="sibTrans" cxnId="{1AE97645-0F0A-49CE-8619-F9015B57A6D7}">
      <dgm:prSet/>
      <dgm:spPr/>
      <dgm:t>
        <a:bodyPr/>
        <a:lstStyle/>
        <a:p>
          <a:endParaRPr lang="en-US"/>
        </a:p>
      </dgm:t>
    </dgm:pt>
    <dgm:pt modelId="{F980EB78-8DCC-4D48-A0BA-7D9BBD2BDECA}" type="pres">
      <dgm:prSet presAssocID="{ADCEAFA6-EA23-48E6-BA25-C5603538631F}" presName="linear" presStyleCnt="0">
        <dgm:presLayoutVars>
          <dgm:animLvl val="lvl"/>
          <dgm:resizeHandles val="exact"/>
        </dgm:presLayoutVars>
      </dgm:prSet>
      <dgm:spPr/>
    </dgm:pt>
    <dgm:pt modelId="{F4576DBA-7ECA-4799-8DFE-A1501FA9A0FC}" type="pres">
      <dgm:prSet presAssocID="{AFB22F49-3D40-4FD4-8770-9717E3611337}" presName="parentText" presStyleLbl="node1" presStyleIdx="0" presStyleCnt="3">
        <dgm:presLayoutVars>
          <dgm:chMax val="0"/>
          <dgm:bulletEnabled val="1"/>
        </dgm:presLayoutVars>
      </dgm:prSet>
      <dgm:spPr/>
    </dgm:pt>
    <dgm:pt modelId="{0732BA3F-BA21-4190-9435-93DEDE1BE5BD}" type="pres">
      <dgm:prSet presAssocID="{5DBE17D1-66A3-4816-958A-0305C145F97E}" presName="spacer" presStyleCnt="0"/>
      <dgm:spPr/>
    </dgm:pt>
    <dgm:pt modelId="{AEE99829-4064-4413-8124-252C1D747D75}" type="pres">
      <dgm:prSet presAssocID="{7965D7E3-F733-4217-9E6C-98C6EEB4389D}" presName="parentText" presStyleLbl="node1" presStyleIdx="1" presStyleCnt="3">
        <dgm:presLayoutVars>
          <dgm:chMax val="0"/>
          <dgm:bulletEnabled val="1"/>
        </dgm:presLayoutVars>
      </dgm:prSet>
      <dgm:spPr/>
    </dgm:pt>
    <dgm:pt modelId="{8E0745CB-A4A0-41D1-8F4F-97B14B6B44B8}" type="pres">
      <dgm:prSet presAssocID="{E9466C19-4F7F-4420-AF14-C7AA889E8250}" presName="spacer" presStyleCnt="0"/>
      <dgm:spPr/>
    </dgm:pt>
    <dgm:pt modelId="{48DAED9A-F421-4CEC-AE65-B07F2F24D66D}" type="pres">
      <dgm:prSet presAssocID="{9D2ADC36-5333-480A-B0C8-B805D06B1533}" presName="parentText" presStyleLbl="node1" presStyleIdx="2" presStyleCnt="3">
        <dgm:presLayoutVars>
          <dgm:chMax val="0"/>
          <dgm:bulletEnabled val="1"/>
        </dgm:presLayoutVars>
      </dgm:prSet>
      <dgm:spPr/>
    </dgm:pt>
  </dgm:ptLst>
  <dgm:cxnLst>
    <dgm:cxn modelId="{1AE97645-0F0A-49CE-8619-F9015B57A6D7}" srcId="{ADCEAFA6-EA23-48E6-BA25-C5603538631F}" destId="{9D2ADC36-5333-480A-B0C8-B805D06B1533}" srcOrd="2" destOrd="0" parTransId="{7DE6458F-7346-4EFB-AE00-98F26967B5FC}" sibTransId="{E03D35E5-C567-4FA0-BB0A-D3E2189D5B23}"/>
    <dgm:cxn modelId="{E04E7559-497A-49F4-96CA-CE032A1C3D48}" srcId="{ADCEAFA6-EA23-48E6-BA25-C5603538631F}" destId="{AFB22F49-3D40-4FD4-8770-9717E3611337}" srcOrd="0" destOrd="0" parTransId="{849C71F6-2119-4E0B-8F6D-130296942BAB}" sibTransId="{5DBE17D1-66A3-4816-958A-0305C145F97E}"/>
    <dgm:cxn modelId="{C2F98B79-F477-4ABB-8543-F8D8818FDC5E}" type="presOf" srcId="{AFB22F49-3D40-4FD4-8770-9717E3611337}" destId="{F4576DBA-7ECA-4799-8DFE-A1501FA9A0FC}" srcOrd="0" destOrd="0" presId="urn:microsoft.com/office/officeart/2005/8/layout/vList2"/>
    <dgm:cxn modelId="{1B0D5D8E-C975-4472-BFC3-D2DB51D9B455}" type="presOf" srcId="{7965D7E3-F733-4217-9E6C-98C6EEB4389D}" destId="{AEE99829-4064-4413-8124-252C1D747D75}" srcOrd="0" destOrd="0" presId="urn:microsoft.com/office/officeart/2005/8/layout/vList2"/>
    <dgm:cxn modelId="{84C11CA6-CF99-4DE6-9EBF-323B2E8D1AF2}" srcId="{ADCEAFA6-EA23-48E6-BA25-C5603538631F}" destId="{7965D7E3-F733-4217-9E6C-98C6EEB4389D}" srcOrd="1" destOrd="0" parTransId="{A4AA95C3-6FAB-45C9-8823-3ECD7783BFAF}" sibTransId="{E9466C19-4F7F-4420-AF14-C7AA889E8250}"/>
    <dgm:cxn modelId="{844169AB-E392-49E9-9230-1AEAD2468AFA}" type="presOf" srcId="{ADCEAFA6-EA23-48E6-BA25-C5603538631F}" destId="{F980EB78-8DCC-4D48-A0BA-7D9BBD2BDECA}" srcOrd="0" destOrd="0" presId="urn:microsoft.com/office/officeart/2005/8/layout/vList2"/>
    <dgm:cxn modelId="{3754CDC9-074B-40C9-B53D-C9F3368170A1}" type="presOf" srcId="{9D2ADC36-5333-480A-B0C8-B805D06B1533}" destId="{48DAED9A-F421-4CEC-AE65-B07F2F24D66D}" srcOrd="0" destOrd="0" presId="urn:microsoft.com/office/officeart/2005/8/layout/vList2"/>
    <dgm:cxn modelId="{1ACF5040-46DD-4E0D-9B30-71E38F844F5A}" type="presParOf" srcId="{F980EB78-8DCC-4D48-A0BA-7D9BBD2BDECA}" destId="{F4576DBA-7ECA-4799-8DFE-A1501FA9A0FC}" srcOrd="0" destOrd="0" presId="urn:microsoft.com/office/officeart/2005/8/layout/vList2"/>
    <dgm:cxn modelId="{C29031E4-883B-4F16-BCC0-7F10AA3E22D3}" type="presParOf" srcId="{F980EB78-8DCC-4D48-A0BA-7D9BBD2BDECA}" destId="{0732BA3F-BA21-4190-9435-93DEDE1BE5BD}" srcOrd="1" destOrd="0" presId="urn:microsoft.com/office/officeart/2005/8/layout/vList2"/>
    <dgm:cxn modelId="{D679CF11-9EBC-4B9D-B5EC-C73D12666BEB}" type="presParOf" srcId="{F980EB78-8DCC-4D48-A0BA-7D9BBD2BDECA}" destId="{AEE99829-4064-4413-8124-252C1D747D75}" srcOrd="2" destOrd="0" presId="urn:microsoft.com/office/officeart/2005/8/layout/vList2"/>
    <dgm:cxn modelId="{2D050D79-8C42-4620-BFCB-10203F669A72}" type="presParOf" srcId="{F980EB78-8DCC-4D48-A0BA-7D9BBD2BDECA}" destId="{8E0745CB-A4A0-41D1-8F4F-97B14B6B44B8}" srcOrd="3" destOrd="0" presId="urn:microsoft.com/office/officeart/2005/8/layout/vList2"/>
    <dgm:cxn modelId="{12BD84C1-A351-43B6-9839-00047134AA76}" type="presParOf" srcId="{F980EB78-8DCC-4D48-A0BA-7D9BBD2BDECA}" destId="{48DAED9A-F421-4CEC-AE65-B07F2F24D66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69540E-864B-4176-BA77-89D9842627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DA4B09-5EB8-490E-8994-920CC1EC827A}">
      <dgm:prSet/>
      <dgm:spPr/>
      <dgm:t>
        <a:bodyPr/>
        <a:lstStyle/>
        <a:p>
          <a:r>
            <a:rPr lang="en-US" dirty="0"/>
            <a:t>Capture data important to your organization</a:t>
          </a:r>
        </a:p>
      </dgm:t>
    </dgm:pt>
    <dgm:pt modelId="{3B4AC796-9AD0-4B83-B35C-90D50822A461}" type="parTrans" cxnId="{8E84107F-2600-4C60-B98A-5FD5D2C97CCB}">
      <dgm:prSet/>
      <dgm:spPr/>
      <dgm:t>
        <a:bodyPr/>
        <a:lstStyle/>
        <a:p>
          <a:endParaRPr lang="en-US"/>
        </a:p>
      </dgm:t>
    </dgm:pt>
    <dgm:pt modelId="{3D06AD43-1ADD-424C-BD5B-9ABB11835097}" type="sibTrans" cxnId="{8E84107F-2600-4C60-B98A-5FD5D2C97CCB}">
      <dgm:prSet/>
      <dgm:spPr/>
      <dgm:t>
        <a:bodyPr/>
        <a:lstStyle/>
        <a:p>
          <a:endParaRPr lang="en-US"/>
        </a:p>
      </dgm:t>
    </dgm:pt>
    <dgm:pt modelId="{AEA657A2-9929-454D-B796-752171DE6CF4}">
      <dgm:prSet/>
      <dgm:spPr/>
      <dgm:t>
        <a:bodyPr/>
        <a:lstStyle/>
        <a:p>
          <a:r>
            <a:rPr lang="en-US"/>
            <a:t>New entities</a:t>
          </a:r>
        </a:p>
      </dgm:t>
    </dgm:pt>
    <dgm:pt modelId="{7EEF3B97-46BD-4AF8-9CB5-73D20E056607}" type="parTrans" cxnId="{F61EA4BA-2196-4F39-93F9-9242FC41334F}">
      <dgm:prSet/>
      <dgm:spPr/>
      <dgm:t>
        <a:bodyPr/>
        <a:lstStyle/>
        <a:p>
          <a:endParaRPr lang="en-US"/>
        </a:p>
      </dgm:t>
    </dgm:pt>
    <dgm:pt modelId="{76060707-0DD3-406E-B879-FBFC0FC1075B}" type="sibTrans" cxnId="{F61EA4BA-2196-4F39-93F9-9242FC41334F}">
      <dgm:prSet/>
      <dgm:spPr/>
      <dgm:t>
        <a:bodyPr/>
        <a:lstStyle/>
        <a:p>
          <a:endParaRPr lang="en-US"/>
        </a:p>
      </dgm:t>
    </dgm:pt>
    <dgm:pt modelId="{376959C1-3953-47A1-88A7-A918805DE21D}">
      <dgm:prSet/>
      <dgm:spPr/>
      <dgm:t>
        <a:bodyPr/>
        <a:lstStyle/>
        <a:p>
          <a:r>
            <a:rPr lang="en-US"/>
            <a:t>New fields</a:t>
          </a:r>
        </a:p>
      </dgm:t>
    </dgm:pt>
    <dgm:pt modelId="{8877AD1B-7709-4331-BEDB-72C470CEBC44}" type="parTrans" cxnId="{E9744A21-F868-46B7-A090-0EFFA77F0747}">
      <dgm:prSet/>
      <dgm:spPr/>
      <dgm:t>
        <a:bodyPr/>
        <a:lstStyle/>
        <a:p>
          <a:endParaRPr lang="en-US"/>
        </a:p>
      </dgm:t>
    </dgm:pt>
    <dgm:pt modelId="{B9A83744-F7B8-4B0C-9B3E-404094FDD73A}" type="sibTrans" cxnId="{E9744A21-F868-46B7-A090-0EFFA77F0747}">
      <dgm:prSet/>
      <dgm:spPr/>
      <dgm:t>
        <a:bodyPr/>
        <a:lstStyle/>
        <a:p>
          <a:endParaRPr lang="en-US"/>
        </a:p>
      </dgm:t>
    </dgm:pt>
    <dgm:pt modelId="{83DB7B98-8E41-41FD-88E0-B10C2A1AED17}">
      <dgm:prSet/>
      <dgm:spPr/>
      <dgm:t>
        <a:bodyPr/>
        <a:lstStyle/>
        <a:p>
          <a:r>
            <a:rPr lang="en-US" dirty="0"/>
            <a:t>Show data that is relevant to your users</a:t>
          </a:r>
        </a:p>
      </dgm:t>
    </dgm:pt>
    <dgm:pt modelId="{1C3EB039-6F7B-4EFA-9D1D-A6C7754FE1FB}" type="parTrans" cxnId="{0B33FC34-08E6-403C-ABD6-72EAD8CD9F4B}">
      <dgm:prSet/>
      <dgm:spPr/>
      <dgm:t>
        <a:bodyPr/>
        <a:lstStyle/>
        <a:p>
          <a:endParaRPr lang="en-US"/>
        </a:p>
      </dgm:t>
    </dgm:pt>
    <dgm:pt modelId="{59969039-A520-40E8-8895-7CA4432590A1}" type="sibTrans" cxnId="{0B33FC34-08E6-403C-ABD6-72EAD8CD9F4B}">
      <dgm:prSet/>
      <dgm:spPr/>
      <dgm:t>
        <a:bodyPr/>
        <a:lstStyle/>
        <a:p>
          <a:endParaRPr lang="en-US"/>
        </a:p>
      </dgm:t>
    </dgm:pt>
    <dgm:pt modelId="{0D12A104-3CE7-4ADF-A146-13DA184ADC1C}">
      <dgm:prSet/>
      <dgm:spPr/>
      <dgm:t>
        <a:bodyPr/>
        <a:lstStyle/>
        <a:p>
          <a:r>
            <a:rPr lang="en-US"/>
            <a:t>Views</a:t>
          </a:r>
        </a:p>
      </dgm:t>
    </dgm:pt>
    <dgm:pt modelId="{A482EC3F-B092-4025-81C2-66112BC963F8}" type="parTrans" cxnId="{0C60488F-A3FF-42D2-ADA0-9A8CE3BF3F03}">
      <dgm:prSet/>
      <dgm:spPr/>
      <dgm:t>
        <a:bodyPr/>
        <a:lstStyle/>
        <a:p>
          <a:endParaRPr lang="en-US"/>
        </a:p>
      </dgm:t>
    </dgm:pt>
    <dgm:pt modelId="{A75F0F64-FB73-4E7B-BED2-09200D037FDF}" type="sibTrans" cxnId="{0C60488F-A3FF-42D2-ADA0-9A8CE3BF3F03}">
      <dgm:prSet/>
      <dgm:spPr/>
      <dgm:t>
        <a:bodyPr/>
        <a:lstStyle/>
        <a:p>
          <a:endParaRPr lang="en-US"/>
        </a:p>
      </dgm:t>
    </dgm:pt>
    <dgm:pt modelId="{A8E6983F-E994-4AE1-A3C4-E7DD5DAA18B9}">
      <dgm:prSet/>
      <dgm:spPr/>
      <dgm:t>
        <a:bodyPr/>
        <a:lstStyle/>
        <a:p>
          <a:r>
            <a:rPr lang="en-US" dirty="0"/>
            <a:t>Forms (data entry)</a:t>
          </a:r>
        </a:p>
      </dgm:t>
    </dgm:pt>
    <dgm:pt modelId="{1E16EE94-6BEE-4C67-A490-C98F423AF68F}" type="parTrans" cxnId="{97C72BF2-7A3D-4F69-A813-7895E5FB210B}">
      <dgm:prSet/>
      <dgm:spPr/>
      <dgm:t>
        <a:bodyPr/>
        <a:lstStyle/>
        <a:p>
          <a:endParaRPr lang="en-US"/>
        </a:p>
      </dgm:t>
    </dgm:pt>
    <dgm:pt modelId="{2FE42DEA-F9EF-41D9-9474-9F90F22969BE}" type="sibTrans" cxnId="{97C72BF2-7A3D-4F69-A813-7895E5FB210B}">
      <dgm:prSet/>
      <dgm:spPr/>
      <dgm:t>
        <a:bodyPr/>
        <a:lstStyle/>
        <a:p>
          <a:endParaRPr lang="en-US"/>
        </a:p>
      </dgm:t>
    </dgm:pt>
    <dgm:pt modelId="{191CAEC7-EB29-47D6-9871-27A740DA9722}">
      <dgm:prSet/>
      <dgm:spPr/>
      <dgm:t>
        <a:bodyPr/>
        <a:lstStyle/>
        <a:p>
          <a:r>
            <a:rPr lang="en-US" dirty="0"/>
            <a:t>Charts and Dashboards</a:t>
          </a:r>
        </a:p>
      </dgm:t>
    </dgm:pt>
    <dgm:pt modelId="{4210D4D2-6A4B-4578-8E13-952ECD13F5AD}" type="parTrans" cxnId="{C2786D07-3A37-4B64-AED6-8642EC215428}">
      <dgm:prSet/>
      <dgm:spPr/>
      <dgm:t>
        <a:bodyPr/>
        <a:lstStyle/>
        <a:p>
          <a:endParaRPr lang="en-US"/>
        </a:p>
      </dgm:t>
    </dgm:pt>
    <dgm:pt modelId="{D8922E12-E5D3-4641-979F-98D93D071EAA}" type="sibTrans" cxnId="{C2786D07-3A37-4B64-AED6-8642EC215428}">
      <dgm:prSet/>
      <dgm:spPr/>
      <dgm:t>
        <a:bodyPr/>
        <a:lstStyle/>
        <a:p>
          <a:endParaRPr lang="en-US"/>
        </a:p>
      </dgm:t>
    </dgm:pt>
    <dgm:pt modelId="{1D3FBBBA-ED0A-449A-8B86-39E6C3199404}" type="pres">
      <dgm:prSet presAssocID="{BC69540E-864B-4176-BA77-89D9842627B6}" presName="linear" presStyleCnt="0">
        <dgm:presLayoutVars>
          <dgm:animLvl val="lvl"/>
          <dgm:resizeHandles val="exact"/>
        </dgm:presLayoutVars>
      </dgm:prSet>
      <dgm:spPr/>
    </dgm:pt>
    <dgm:pt modelId="{CBD410C6-B0A8-4F94-9E43-E6B7063865C7}" type="pres">
      <dgm:prSet presAssocID="{DADA4B09-5EB8-490E-8994-920CC1EC827A}" presName="parentText" presStyleLbl="node1" presStyleIdx="0" presStyleCnt="2">
        <dgm:presLayoutVars>
          <dgm:chMax val="0"/>
          <dgm:bulletEnabled val="1"/>
        </dgm:presLayoutVars>
      </dgm:prSet>
      <dgm:spPr/>
    </dgm:pt>
    <dgm:pt modelId="{4622C5E1-F126-496B-AEB4-D9EAA6DEA8C2}" type="pres">
      <dgm:prSet presAssocID="{DADA4B09-5EB8-490E-8994-920CC1EC827A}" presName="childText" presStyleLbl="revTx" presStyleIdx="0" presStyleCnt="2">
        <dgm:presLayoutVars>
          <dgm:bulletEnabled val="1"/>
        </dgm:presLayoutVars>
      </dgm:prSet>
      <dgm:spPr/>
    </dgm:pt>
    <dgm:pt modelId="{E8332707-2534-4CC8-9850-04C6B5FE9097}" type="pres">
      <dgm:prSet presAssocID="{83DB7B98-8E41-41FD-88E0-B10C2A1AED17}" presName="parentText" presStyleLbl="node1" presStyleIdx="1" presStyleCnt="2">
        <dgm:presLayoutVars>
          <dgm:chMax val="0"/>
          <dgm:bulletEnabled val="1"/>
        </dgm:presLayoutVars>
      </dgm:prSet>
      <dgm:spPr/>
    </dgm:pt>
    <dgm:pt modelId="{60BE09FA-F2EE-485F-A44F-480CD30AD8AB}" type="pres">
      <dgm:prSet presAssocID="{83DB7B98-8E41-41FD-88E0-B10C2A1AED17}" presName="childText" presStyleLbl="revTx" presStyleIdx="1" presStyleCnt="2">
        <dgm:presLayoutVars>
          <dgm:bulletEnabled val="1"/>
        </dgm:presLayoutVars>
      </dgm:prSet>
      <dgm:spPr/>
    </dgm:pt>
  </dgm:ptLst>
  <dgm:cxnLst>
    <dgm:cxn modelId="{C2786D07-3A37-4B64-AED6-8642EC215428}" srcId="{83DB7B98-8E41-41FD-88E0-B10C2A1AED17}" destId="{191CAEC7-EB29-47D6-9871-27A740DA9722}" srcOrd="2" destOrd="0" parTransId="{4210D4D2-6A4B-4578-8E13-952ECD13F5AD}" sibTransId="{D8922E12-E5D3-4641-979F-98D93D071EAA}"/>
    <dgm:cxn modelId="{138F2518-4E0C-4B41-92FB-3A56AED8C292}" type="presOf" srcId="{83DB7B98-8E41-41FD-88E0-B10C2A1AED17}" destId="{E8332707-2534-4CC8-9850-04C6B5FE9097}" srcOrd="0" destOrd="0" presId="urn:microsoft.com/office/officeart/2005/8/layout/vList2"/>
    <dgm:cxn modelId="{E9744A21-F868-46B7-A090-0EFFA77F0747}" srcId="{DADA4B09-5EB8-490E-8994-920CC1EC827A}" destId="{376959C1-3953-47A1-88A7-A918805DE21D}" srcOrd="1" destOrd="0" parTransId="{8877AD1B-7709-4331-BEDB-72C470CEBC44}" sibTransId="{B9A83744-F7B8-4B0C-9B3E-404094FDD73A}"/>
    <dgm:cxn modelId="{B0969F2E-6050-4EBE-BB0F-A8C322180CA3}" type="presOf" srcId="{376959C1-3953-47A1-88A7-A918805DE21D}" destId="{4622C5E1-F126-496B-AEB4-D9EAA6DEA8C2}" srcOrd="0" destOrd="1" presId="urn:microsoft.com/office/officeart/2005/8/layout/vList2"/>
    <dgm:cxn modelId="{0B33FC34-08E6-403C-ABD6-72EAD8CD9F4B}" srcId="{BC69540E-864B-4176-BA77-89D9842627B6}" destId="{83DB7B98-8E41-41FD-88E0-B10C2A1AED17}" srcOrd="1" destOrd="0" parTransId="{1C3EB039-6F7B-4EFA-9D1D-A6C7754FE1FB}" sibTransId="{59969039-A520-40E8-8895-7CA4432590A1}"/>
    <dgm:cxn modelId="{12E9153E-0B07-4B6D-9199-FA2FDD5E2F76}" type="presOf" srcId="{BC69540E-864B-4176-BA77-89D9842627B6}" destId="{1D3FBBBA-ED0A-449A-8B86-39E6C3199404}" srcOrd="0" destOrd="0" presId="urn:microsoft.com/office/officeart/2005/8/layout/vList2"/>
    <dgm:cxn modelId="{5636E670-E323-423B-867F-08031785CE47}" type="presOf" srcId="{DADA4B09-5EB8-490E-8994-920CC1EC827A}" destId="{CBD410C6-B0A8-4F94-9E43-E6B7063865C7}" srcOrd="0" destOrd="0" presId="urn:microsoft.com/office/officeart/2005/8/layout/vList2"/>
    <dgm:cxn modelId="{8E84107F-2600-4C60-B98A-5FD5D2C97CCB}" srcId="{BC69540E-864B-4176-BA77-89D9842627B6}" destId="{DADA4B09-5EB8-490E-8994-920CC1EC827A}" srcOrd="0" destOrd="0" parTransId="{3B4AC796-9AD0-4B83-B35C-90D50822A461}" sibTransId="{3D06AD43-1ADD-424C-BD5B-9ABB11835097}"/>
    <dgm:cxn modelId="{0C60488F-A3FF-42D2-ADA0-9A8CE3BF3F03}" srcId="{83DB7B98-8E41-41FD-88E0-B10C2A1AED17}" destId="{0D12A104-3CE7-4ADF-A146-13DA184ADC1C}" srcOrd="0" destOrd="0" parTransId="{A482EC3F-B092-4025-81C2-66112BC963F8}" sibTransId="{A75F0F64-FB73-4E7B-BED2-09200D037FDF}"/>
    <dgm:cxn modelId="{E90694A0-4195-4A42-BA5B-33C4B1A688E2}" type="presOf" srcId="{AEA657A2-9929-454D-B796-752171DE6CF4}" destId="{4622C5E1-F126-496B-AEB4-D9EAA6DEA8C2}" srcOrd="0" destOrd="0" presId="urn:microsoft.com/office/officeart/2005/8/layout/vList2"/>
    <dgm:cxn modelId="{800321AB-E8EB-4875-A1DC-9A7C9E2D84C2}" type="presOf" srcId="{0D12A104-3CE7-4ADF-A146-13DA184ADC1C}" destId="{60BE09FA-F2EE-485F-A44F-480CD30AD8AB}" srcOrd="0" destOrd="0" presId="urn:microsoft.com/office/officeart/2005/8/layout/vList2"/>
    <dgm:cxn modelId="{B8CFD5B4-434C-427D-82AF-C607EEF80AA1}" type="presOf" srcId="{A8E6983F-E994-4AE1-A3C4-E7DD5DAA18B9}" destId="{60BE09FA-F2EE-485F-A44F-480CD30AD8AB}" srcOrd="0" destOrd="1" presId="urn:microsoft.com/office/officeart/2005/8/layout/vList2"/>
    <dgm:cxn modelId="{F61EA4BA-2196-4F39-93F9-9242FC41334F}" srcId="{DADA4B09-5EB8-490E-8994-920CC1EC827A}" destId="{AEA657A2-9929-454D-B796-752171DE6CF4}" srcOrd="0" destOrd="0" parTransId="{7EEF3B97-46BD-4AF8-9CB5-73D20E056607}" sibTransId="{76060707-0DD3-406E-B879-FBFC0FC1075B}"/>
    <dgm:cxn modelId="{59AF14E2-D35E-44AD-AED5-659C59FB263D}" type="presOf" srcId="{191CAEC7-EB29-47D6-9871-27A740DA9722}" destId="{60BE09FA-F2EE-485F-A44F-480CD30AD8AB}" srcOrd="0" destOrd="2" presId="urn:microsoft.com/office/officeart/2005/8/layout/vList2"/>
    <dgm:cxn modelId="{97C72BF2-7A3D-4F69-A813-7895E5FB210B}" srcId="{83DB7B98-8E41-41FD-88E0-B10C2A1AED17}" destId="{A8E6983F-E994-4AE1-A3C4-E7DD5DAA18B9}" srcOrd="1" destOrd="0" parTransId="{1E16EE94-6BEE-4C67-A490-C98F423AF68F}" sibTransId="{2FE42DEA-F9EF-41D9-9474-9F90F22969BE}"/>
    <dgm:cxn modelId="{CFED16BA-0091-4E9C-BB65-D1F563319388}" type="presParOf" srcId="{1D3FBBBA-ED0A-449A-8B86-39E6C3199404}" destId="{CBD410C6-B0A8-4F94-9E43-E6B7063865C7}" srcOrd="0" destOrd="0" presId="urn:microsoft.com/office/officeart/2005/8/layout/vList2"/>
    <dgm:cxn modelId="{BF0C71E6-0EBC-43B1-9CBB-54BFE8C2A754}" type="presParOf" srcId="{1D3FBBBA-ED0A-449A-8B86-39E6C3199404}" destId="{4622C5E1-F126-496B-AEB4-D9EAA6DEA8C2}" srcOrd="1" destOrd="0" presId="urn:microsoft.com/office/officeart/2005/8/layout/vList2"/>
    <dgm:cxn modelId="{D1AF7D12-BEEE-44D3-9002-E51BD3B3B7E9}" type="presParOf" srcId="{1D3FBBBA-ED0A-449A-8B86-39E6C3199404}" destId="{E8332707-2534-4CC8-9850-04C6B5FE9097}" srcOrd="2" destOrd="0" presId="urn:microsoft.com/office/officeart/2005/8/layout/vList2"/>
    <dgm:cxn modelId="{E1A47486-0A8A-4EEE-94DA-A5F9E909901E}" type="presParOf" srcId="{1D3FBBBA-ED0A-449A-8B86-39E6C3199404}" destId="{60BE09FA-F2EE-485F-A44F-480CD30AD8A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53B1E2-642B-4060-8B6A-35D6FC5DB3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A79E4B-11B5-4B0B-BABE-A42BD427A3B3}">
      <dgm:prSet/>
      <dgm:spPr/>
      <dgm:t>
        <a:bodyPr/>
        <a:lstStyle/>
        <a:p>
          <a:r>
            <a:rPr lang="en-US"/>
            <a:t>PowerApps</a:t>
          </a:r>
        </a:p>
      </dgm:t>
    </dgm:pt>
    <dgm:pt modelId="{765779E8-FF03-4920-B03B-4C4AC2C86F76}" type="parTrans" cxnId="{2BEBD49F-B098-4BED-914C-E1159BEBB79B}">
      <dgm:prSet/>
      <dgm:spPr/>
      <dgm:t>
        <a:bodyPr/>
        <a:lstStyle/>
        <a:p>
          <a:endParaRPr lang="en-US"/>
        </a:p>
      </dgm:t>
    </dgm:pt>
    <dgm:pt modelId="{252CDD75-7E5E-47CF-A1CE-51B4A045C552}" type="sibTrans" cxnId="{2BEBD49F-B098-4BED-914C-E1159BEBB79B}">
      <dgm:prSet/>
      <dgm:spPr/>
      <dgm:t>
        <a:bodyPr/>
        <a:lstStyle/>
        <a:p>
          <a:endParaRPr lang="en-US"/>
        </a:p>
      </dgm:t>
    </dgm:pt>
    <dgm:pt modelId="{E403F718-BE32-475E-BAAD-FE969F443933}">
      <dgm:prSet/>
      <dgm:spPr/>
      <dgm:t>
        <a:bodyPr/>
        <a:lstStyle/>
        <a:p>
          <a:r>
            <a:rPr lang="en-US"/>
            <a:t>Microsoft Flow</a:t>
          </a:r>
        </a:p>
      </dgm:t>
    </dgm:pt>
    <dgm:pt modelId="{2976E09C-922B-4184-9EB7-5BDB012CBE3E}" type="parTrans" cxnId="{61826FAD-BE8C-4436-9A55-9EC665CD29AA}">
      <dgm:prSet/>
      <dgm:spPr/>
      <dgm:t>
        <a:bodyPr/>
        <a:lstStyle/>
        <a:p>
          <a:endParaRPr lang="en-US"/>
        </a:p>
      </dgm:t>
    </dgm:pt>
    <dgm:pt modelId="{D8333B33-8D01-4697-99A0-FCC2C9FFC803}" type="sibTrans" cxnId="{61826FAD-BE8C-4436-9A55-9EC665CD29AA}">
      <dgm:prSet/>
      <dgm:spPr/>
      <dgm:t>
        <a:bodyPr/>
        <a:lstStyle/>
        <a:p>
          <a:endParaRPr lang="en-US"/>
        </a:p>
      </dgm:t>
    </dgm:pt>
    <dgm:pt modelId="{AB2B3472-FA47-42CD-8C33-750D5CA99B33}">
      <dgm:prSet/>
      <dgm:spPr/>
      <dgm:t>
        <a:bodyPr/>
        <a:lstStyle/>
        <a:p>
          <a:r>
            <a:rPr lang="en-US"/>
            <a:t>JavaScript</a:t>
          </a:r>
        </a:p>
      </dgm:t>
    </dgm:pt>
    <dgm:pt modelId="{490BA51D-2FDA-4B51-A39C-8A30DD1C9D0F}" type="parTrans" cxnId="{6B2D6B33-7102-4082-8E21-D03D7556505A}">
      <dgm:prSet/>
      <dgm:spPr/>
      <dgm:t>
        <a:bodyPr/>
        <a:lstStyle/>
        <a:p>
          <a:endParaRPr lang="en-US"/>
        </a:p>
      </dgm:t>
    </dgm:pt>
    <dgm:pt modelId="{2BCB1F18-BA6D-4659-922C-0C5B91AADE2F}" type="sibTrans" cxnId="{6B2D6B33-7102-4082-8E21-D03D7556505A}">
      <dgm:prSet/>
      <dgm:spPr/>
      <dgm:t>
        <a:bodyPr/>
        <a:lstStyle/>
        <a:p>
          <a:endParaRPr lang="en-US"/>
        </a:p>
      </dgm:t>
    </dgm:pt>
    <dgm:pt modelId="{F74E8AE1-361F-4154-9BC4-F52FA8ED65FE}">
      <dgm:prSet/>
      <dgm:spPr/>
      <dgm:t>
        <a:bodyPr/>
        <a:lstStyle/>
        <a:p>
          <a:r>
            <a:rPr lang="en-US"/>
            <a:t>.NET</a:t>
          </a:r>
        </a:p>
      </dgm:t>
    </dgm:pt>
    <dgm:pt modelId="{D66590F6-171A-4A17-9B0D-936451F71A07}" type="parTrans" cxnId="{31EF94E1-A8D5-4D51-9503-CCFC429705AB}">
      <dgm:prSet/>
      <dgm:spPr/>
      <dgm:t>
        <a:bodyPr/>
        <a:lstStyle/>
        <a:p>
          <a:endParaRPr lang="en-US"/>
        </a:p>
      </dgm:t>
    </dgm:pt>
    <dgm:pt modelId="{48F3018B-2F2A-491E-A9D4-9B28EA3419AB}" type="sibTrans" cxnId="{31EF94E1-A8D5-4D51-9503-CCFC429705AB}">
      <dgm:prSet/>
      <dgm:spPr/>
      <dgm:t>
        <a:bodyPr/>
        <a:lstStyle/>
        <a:p>
          <a:endParaRPr lang="en-US"/>
        </a:p>
      </dgm:t>
    </dgm:pt>
    <dgm:pt modelId="{9773DDEB-643D-4844-8DCD-404C53A4CAC2}" type="pres">
      <dgm:prSet presAssocID="{2C53B1E2-642B-4060-8B6A-35D6FC5DB312}" presName="linear" presStyleCnt="0">
        <dgm:presLayoutVars>
          <dgm:animLvl val="lvl"/>
          <dgm:resizeHandles val="exact"/>
        </dgm:presLayoutVars>
      </dgm:prSet>
      <dgm:spPr/>
    </dgm:pt>
    <dgm:pt modelId="{967E3D3F-D71C-4B25-ABC9-C57827CBE83C}" type="pres">
      <dgm:prSet presAssocID="{77A79E4B-11B5-4B0B-BABE-A42BD427A3B3}" presName="parentText" presStyleLbl="node1" presStyleIdx="0" presStyleCnt="4">
        <dgm:presLayoutVars>
          <dgm:chMax val="0"/>
          <dgm:bulletEnabled val="1"/>
        </dgm:presLayoutVars>
      </dgm:prSet>
      <dgm:spPr/>
    </dgm:pt>
    <dgm:pt modelId="{789E8DC5-90A5-43B4-8E76-89EB6BBD3875}" type="pres">
      <dgm:prSet presAssocID="{252CDD75-7E5E-47CF-A1CE-51B4A045C552}" presName="spacer" presStyleCnt="0"/>
      <dgm:spPr/>
    </dgm:pt>
    <dgm:pt modelId="{72D4199F-3CB6-4E35-B01A-D18F3EE726E7}" type="pres">
      <dgm:prSet presAssocID="{E403F718-BE32-475E-BAAD-FE969F443933}" presName="parentText" presStyleLbl="node1" presStyleIdx="1" presStyleCnt="4">
        <dgm:presLayoutVars>
          <dgm:chMax val="0"/>
          <dgm:bulletEnabled val="1"/>
        </dgm:presLayoutVars>
      </dgm:prSet>
      <dgm:spPr/>
    </dgm:pt>
    <dgm:pt modelId="{27107AEB-D8B3-43FA-86FD-87A582E51736}" type="pres">
      <dgm:prSet presAssocID="{D8333B33-8D01-4697-99A0-FCC2C9FFC803}" presName="spacer" presStyleCnt="0"/>
      <dgm:spPr/>
    </dgm:pt>
    <dgm:pt modelId="{C857E476-A47B-4307-8667-752BAC24C4C2}" type="pres">
      <dgm:prSet presAssocID="{AB2B3472-FA47-42CD-8C33-750D5CA99B33}" presName="parentText" presStyleLbl="node1" presStyleIdx="2" presStyleCnt="4">
        <dgm:presLayoutVars>
          <dgm:chMax val="0"/>
          <dgm:bulletEnabled val="1"/>
        </dgm:presLayoutVars>
      </dgm:prSet>
      <dgm:spPr/>
    </dgm:pt>
    <dgm:pt modelId="{64F815D4-34BF-49FD-94F4-8F5AED5C4ADF}" type="pres">
      <dgm:prSet presAssocID="{2BCB1F18-BA6D-4659-922C-0C5B91AADE2F}" presName="spacer" presStyleCnt="0"/>
      <dgm:spPr/>
    </dgm:pt>
    <dgm:pt modelId="{BE5EA26B-FA5E-48B8-8D4C-8EC0A9E18335}" type="pres">
      <dgm:prSet presAssocID="{F74E8AE1-361F-4154-9BC4-F52FA8ED65FE}" presName="parentText" presStyleLbl="node1" presStyleIdx="3" presStyleCnt="4">
        <dgm:presLayoutVars>
          <dgm:chMax val="0"/>
          <dgm:bulletEnabled val="1"/>
        </dgm:presLayoutVars>
      </dgm:prSet>
      <dgm:spPr/>
    </dgm:pt>
  </dgm:ptLst>
  <dgm:cxnLst>
    <dgm:cxn modelId="{78FB9820-6A71-4ACC-A53F-189CC515A84A}" type="presOf" srcId="{AB2B3472-FA47-42CD-8C33-750D5CA99B33}" destId="{C857E476-A47B-4307-8667-752BAC24C4C2}" srcOrd="0" destOrd="0" presId="urn:microsoft.com/office/officeart/2005/8/layout/vList2"/>
    <dgm:cxn modelId="{6B2D6B33-7102-4082-8E21-D03D7556505A}" srcId="{2C53B1E2-642B-4060-8B6A-35D6FC5DB312}" destId="{AB2B3472-FA47-42CD-8C33-750D5CA99B33}" srcOrd="2" destOrd="0" parTransId="{490BA51D-2FDA-4B51-A39C-8A30DD1C9D0F}" sibTransId="{2BCB1F18-BA6D-4659-922C-0C5B91AADE2F}"/>
    <dgm:cxn modelId="{A62BF16C-7D03-46B1-B6E2-37D01042F637}" type="presOf" srcId="{F74E8AE1-361F-4154-9BC4-F52FA8ED65FE}" destId="{BE5EA26B-FA5E-48B8-8D4C-8EC0A9E18335}" srcOrd="0" destOrd="0" presId="urn:microsoft.com/office/officeart/2005/8/layout/vList2"/>
    <dgm:cxn modelId="{6CCCF496-0887-4FA9-B189-DD6BD2B77A7D}" type="presOf" srcId="{77A79E4B-11B5-4B0B-BABE-A42BD427A3B3}" destId="{967E3D3F-D71C-4B25-ABC9-C57827CBE83C}" srcOrd="0" destOrd="0" presId="urn:microsoft.com/office/officeart/2005/8/layout/vList2"/>
    <dgm:cxn modelId="{2BEBD49F-B098-4BED-914C-E1159BEBB79B}" srcId="{2C53B1E2-642B-4060-8B6A-35D6FC5DB312}" destId="{77A79E4B-11B5-4B0B-BABE-A42BD427A3B3}" srcOrd="0" destOrd="0" parTransId="{765779E8-FF03-4920-B03B-4C4AC2C86F76}" sibTransId="{252CDD75-7E5E-47CF-A1CE-51B4A045C552}"/>
    <dgm:cxn modelId="{61826FAD-BE8C-4436-9A55-9EC665CD29AA}" srcId="{2C53B1E2-642B-4060-8B6A-35D6FC5DB312}" destId="{E403F718-BE32-475E-BAAD-FE969F443933}" srcOrd="1" destOrd="0" parTransId="{2976E09C-922B-4184-9EB7-5BDB012CBE3E}" sibTransId="{D8333B33-8D01-4697-99A0-FCC2C9FFC803}"/>
    <dgm:cxn modelId="{EAE55EBA-99DE-4D17-8CBB-528C44CDCC98}" type="presOf" srcId="{2C53B1E2-642B-4060-8B6A-35D6FC5DB312}" destId="{9773DDEB-643D-4844-8DCD-404C53A4CAC2}" srcOrd="0" destOrd="0" presId="urn:microsoft.com/office/officeart/2005/8/layout/vList2"/>
    <dgm:cxn modelId="{31EF94E1-A8D5-4D51-9503-CCFC429705AB}" srcId="{2C53B1E2-642B-4060-8B6A-35D6FC5DB312}" destId="{F74E8AE1-361F-4154-9BC4-F52FA8ED65FE}" srcOrd="3" destOrd="0" parTransId="{D66590F6-171A-4A17-9B0D-936451F71A07}" sibTransId="{48F3018B-2F2A-491E-A9D4-9B28EA3419AB}"/>
    <dgm:cxn modelId="{D13D1CFD-554A-4ED9-BFCC-D652401E7D99}" type="presOf" srcId="{E403F718-BE32-475E-BAAD-FE969F443933}" destId="{72D4199F-3CB6-4E35-B01A-D18F3EE726E7}" srcOrd="0" destOrd="0" presId="urn:microsoft.com/office/officeart/2005/8/layout/vList2"/>
    <dgm:cxn modelId="{7200D906-E01C-468B-8094-A2655FBDD3B9}" type="presParOf" srcId="{9773DDEB-643D-4844-8DCD-404C53A4CAC2}" destId="{967E3D3F-D71C-4B25-ABC9-C57827CBE83C}" srcOrd="0" destOrd="0" presId="urn:microsoft.com/office/officeart/2005/8/layout/vList2"/>
    <dgm:cxn modelId="{36D691D5-F0FD-4CD1-BAF8-D2B09555008A}" type="presParOf" srcId="{9773DDEB-643D-4844-8DCD-404C53A4CAC2}" destId="{789E8DC5-90A5-43B4-8E76-89EB6BBD3875}" srcOrd="1" destOrd="0" presId="urn:microsoft.com/office/officeart/2005/8/layout/vList2"/>
    <dgm:cxn modelId="{112CCE0D-916B-4527-85A5-1C5A46248D9A}" type="presParOf" srcId="{9773DDEB-643D-4844-8DCD-404C53A4CAC2}" destId="{72D4199F-3CB6-4E35-B01A-D18F3EE726E7}" srcOrd="2" destOrd="0" presId="urn:microsoft.com/office/officeart/2005/8/layout/vList2"/>
    <dgm:cxn modelId="{264D3B7F-FE76-46F7-B043-DEE316CAF344}" type="presParOf" srcId="{9773DDEB-643D-4844-8DCD-404C53A4CAC2}" destId="{27107AEB-D8B3-43FA-86FD-87A582E51736}" srcOrd="3" destOrd="0" presId="urn:microsoft.com/office/officeart/2005/8/layout/vList2"/>
    <dgm:cxn modelId="{9B79BDB6-B18B-4689-8225-33AEAD6FC98A}" type="presParOf" srcId="{9773DDEB-643D-4844-8DCD-404C53A4CAC2}" destId="{C857E476-A47B-4307-8667-752BAC24C4C2}" srcOrd="4" destOrd="0" presId="urn:microsoft.com/office/officeart/2005/8/layout/vList2"/>
    <dgm:cxn modelId="{BE7BBEB0-9973-42A1-9D44-1437DADA9F14}" type="presParOf" srcId="{9773DDEB-643D-4844-8DCD-404C53A4CAC2}" destId="{64F815D4-34BF-49FD-94F4-8F5AED5C4ADF}" srcOrd="5" destOrd="0" presId="urn:microsoft.com/office/officeart/2005/8/layout/vList2"/>
    <dgm:cxn modelId="{3A51C948-96FD-4589-99CD-B2116BBE5A60}" type="presParOf" srcId="{9773DDEB-643D-4844-8DCD-404C53A4CAC2}" destId="{BE5EA26B-FA5E-48B8-8D4C-8EC0A9E1833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250EE3-5345-4235-B819-A270F4B0CE0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5E38E2-7DF8-403B-85A4-73DB8CD349BD}">
      <dgm:prSet/>
      <dgm:spPr/>
      <dgm:t>
        <a:bodyPr/>
        <a:lstStyle/>
        <a:p>
          <a:r>
            <a:rPr lang="en-US"/>
            <a:t>Activate a trial</a:t>
          </a:r>
        </a:p>
      </dgm:t>
    </dgm:pt>
    <dgm:pt modelId="{89560941-DB6E-406B-8526-90E18E2509C1}" type="parTrans" cxnId="{A04EDFFF-EE6F-4C67-AB6D-94BC5AA38377}">
      <dgm:prSet/>
      <dgm:spPr/>
      <dgm:t>
        <a:bodyPr/>
        <a:lstStyle/>
        <a:p>
          <a:endParaRPr lang="en-US"/>
        </a:p>
      </dgm:t>
    </dgm:pt>
    <dgm:pt modelId="{21B24CF7-CBCA-4E25-9402-C8897E8C7C9D}" type="sibTrans" cxnId="{A04EDFFF-EE6F-4C67-AB6D-94BC5AA38377}">
      <dgm:prSet/>
      <dgm:spPr/>
      <dgm:t>
        <a:bodyPr/>
        <a:lstStyle/>
        <a:p>
          <a:endParaRPr lang="en-US"/>
        </a:p>
      </dgm:t>
    </dgm:pt>
    <dgm:pt modelId="{A3DC1150-16E5-426C-97A8-A66B2BFFB267}">
      <dgm:prSet/>
      <dgm:spPr/>
      <dgm:t>
        <a:bodyPr/>
        <a:lstStyle/>
        <a:p>
          <a:r>
            <a:rPr lang="en-US"/>
            <a:t>https://trials.dynamics.com</a:t>
          </a:r>
        </a:p>
      </dgm:t>
    </dgm:pt>
    <dgm:pt modelId="{CE225D72-21E9-4A24-BD0E-E0B74CCFF1B9}" type="parTrans" cxnId="{17066BBF-406A-455A-9BB1-D453F4FAC933}">
      <dgm:prSet/>
      <dgm:spPr/>
      <dgm:t>
        <a:bodyPr/>
        <a:lstStyle/>
        <a:p>
          <a:endParaRPr lang="en-US"/>
        </a:p>
      </dgm:t>
    </dgm:pt>
    <dgm:pt modelId="{A1E0DCFE-C0EB-4FC6-8B08-ACC1A5D2F504}" type="sibTrans" cxnId="{17066BBF-406A-455A-9BB1-D453F4FAC933}">
      <dgm:prSet/>
      <dgm:spPr/>
      <dgm:t>
        <a:bodyPr/>
        <a:lstStyle/>
        <a:p>
          <a:endParaRPr lang="en-US"/>
        </a:p>
      </dgm:t>
    </dgm:pt>
    <dgm:pt modelId="{BDA56400-4BF1-4265-89B2-F65523296F61}">
      <dgm:prSet/>
      <dgm:spPr/>
      <dgm:t>
        <a:bodyPr/>
        <a:lstStyle/>
        <a:p>
          <a:r>
            <a:rPr lang="en-US"/>
            <a:t>Review the Dynamics roadmap	</a:t>
          </a:r>
        </a:p>
      </dgm:t>
    </dgm:pt>
    <dgm:pt modelId="{DC8F308E-063C-413D-984C-1D1A3B2FA2E5}" type="parTrans" cxnId="{71ABF1D8-DFAB-4226-80BC-92BA1D0DEFED}">
      <dgm:prSet/>
      <dgm:spPr/>
      <dgm:t>
        <a:bodyPr/>
        <a:lstStyle/>
        <a:p>
          <a:endParaRPr lang="en-US"/>
        </a:p>
      </dgm:t>
    </dgm:pt>
    <dgm:pt modelId="{EDE87F93-BDB9-4A18-85E7-53259028F568}" type="sibTrans" cxnId="{71ABF1D8-DFAB-4226-80BC-92BA1D0DEFED}">
      <dgm:prSet/>
      <dgm:spPr/>
      <dgm:t>
        <a:bodyPr/>
        <a:lstStyle/>
        <a:p>
          <a:endParaRPr lang="en-US"/>
        </a:p>
      </dgm:t>
    </dgm:pt>
    <dgm:pt modelId="{7572E9A3-6DE9-4C05-99CD-EF5C48AF7438}">
      <dgm:prSet/>
      <dgm:spPr/>
      <dgm:t>
        <a:bodyPr/>
        <a:lstStyle/>
        <a:p>
          <a:r>
            <a:rPr lang="en-US">
              <a:hlinkClick xmlns:r="http://schemas.openxmlformats.org/officeDocument/2006/relationships" r:id="rId1"/>
            </a:rPr>
            <a:t>https://roadmap.dynamics.com</a:t>
          </a:r>
          <a:endParaRPr lang="en-US"/>
        </a:p>
      </dgm:t>
    </dgm:pt>
    <dgm:pt modelId="{56D3353D-A81D-4D96-AA31-494AC391883C}" type="parTrans" cxnId="{B656C51E-F6D7-4338-BE8A-7F68E4AB58E4}">
      <dgm:prSet/>
      <dgm:spPr/>
      <dgm:t>
        <a:bodyPr/>
        <a:lstStyle/>
        <a:p>
          <a:endParaRPr lang="en-US"/>
        </a:p>
      </dgm:t>
    </dgm:pt>
    <dgm:pt modelId="{4BC165A6-8249-481D-A164-EF7284DE7594}" type="sibTrans" cxnId="{B656C51E-F6D7-4338-BE8A-7F68E4AB58E4}">
      <dgm:prSet/>
      <dgm:spPr/>
      <dgm:t>
        <a:bodyPr/>
        <a:lstStyle/>
        <a:p>
          <a:endParaRPr lang="en-US"/>
        </a:p>
      </dgm:t>
    </dgm:pt>
    <dgm:pt modelId="{1B765EDE-9714-4796-8F50-3BE36E86CDBD}">
      <dgm:prSet/>
      <dgm:spPr/>
      <dgm:t>
        <a:bodyPr/>
        <a:lstStyle/>
        <a:p>
          <a:r>
            <a:rPr lang="en-US"/>
            <a:t>Do lots and lots of research</a:t>
          </a:r>
        </a:p>
      </dgm:t>
    </dgm:pt>
    <dgm:pt modelId="{3065A949-46D7-4FB3-9EE3-2327B73B36C7}" type="parTrans" cxnId="{3C92736E-E19C-4028-BDBF-152EBB0CB994}">
      <dgm:prSet/>
      <dgm:spPr/>
      <dgm:t>
        <a:bodyPr/>
        <a:lstStyle/>
        <a:p>
          <a:endParaRPr lang="en-US"/>
        </a:p>
      </dgm:t>
    </dgm:pt>
    <dgm:pt modelId="{4C1214C4-51EB-4D88-9DD6-A63C4A70B5F9}" type="sibTrans" cxnId="{3C92736E-E19C-4028-BDBF-152EBB0CB994}">
      <dgm:prSet/>
      <dgm:spPr/>
      <dgm:t>
        <a:bodyPr/>
        <a:lstStyle/>
        <a:p>
          <a:endParaRPr lang="en-US"/>
        </a:p>
      </dgm:t>
    </dgm:pt>
    <dgm:pt modelId="{36C1BC36-77C6-4A28-A179-2E78590E2364}">
      <dgm:prSet/>
      <dgm:spPr/>
      <dgm:t>
        <a:bodyPr/>
        <a:lstStyle/>
        <a:p>
          <a:r>
            <a:rPr lang="en-US"/>
            <a:t>Join the CRMUG</a:t>
          </a:r>
        </a:p>
      </dgm:t>
    </dgm:pt>
    <dgm:pt modelId="{F6D95B76-FC9A-4EB7-BD07-564FC31D0142}" type="parTrans" cxnId="{80C219B3-4356-4D94-847E-889B7E7DE977}">
      <dgm:prSet/>
      <dgm:spPr/>
      <dgm:t>
        <a:bodyPr/>
        <a:lstStyle/>
        <a:p>
          <a:endParaRPr lang="en-US"/>
        </a:p>
      </dgm:t>
    </dgm:pt>
    <dgm:pt modelId="{65E5A8ED-CCA8-4093-86AA-767F8012EC73}" type="sibTrans" cxnId="{80C219B3-4356-4D94-847E-889B7E7DE977}">
      <dgm:prSet/>
      <dgm:spPr/>
      <dgm:t>
        <a:bodyPr/>
        <a:lstStyle/>
        <a:p>
          <a:endParaRPr lang="en-US"/>
        </a:p>
      </dgm:t>
    </dgm:pt>
    <dgm:pt modelId="{4C618473-7F1B-44DD-9F06-653477ED8E1B}" type="pres">
      <dgm:prSet presAssocID="{BC250EE3-5345-4235-B819-A270F4B0CE09}" presName="linear" presStyleCnt="0">
        <dgm:presLayoutVars>
          <dgm:animLvl val="lvl"/>
          <dgm:resizeHandles val="exact"/>
        </dgm:presLayoutVars>
      </dgm:prSet>
      <dgm:spPr/>
    </dgm:pt>
    <dgm:pt modelId="{13CD2C4E-2D06-4E3D-99D4-69FCFDA61034}" type="pres">
      <dgm:prSet presAssocID="{D95E38E2-7DF8-403B-85A4-73DB8CD349BD}" presName="parentText" presStyleLbl="node1" presStyleIdx="0" presStyleCnt="4">
        <dgm:presLayoutVars>
          <dgm:chMax val="0"/>
          <dgm:bulletEnabled val="1"/>
        </dgm:presLayoutVars>
      </dgm:prSet>
      <dgm:spPr/>
    </dgm:pt>
    <dgm:pt modelId="{AE8000F0-E6E6-4441-850F-BB2D6C659A90}" type="pres">
      <dgm:prSet presAssocID="{D95E38E2-7DF8-403B-85A4-73DB8CD349BD}" presName="childText" presStyleLbl="revTx" presStyleIdx="0" presStyleCnt="2">
        <dgm:presLayoutVars>
          <dgm:bulletEnabled val="1"/>
        </dgm:presLayoutVars>
      </dgm:prSet>
      <dgm:spPr/>
    </dgm:pt>
    <dgm:pt modelId="{4653970F-F071-44C1-859E-5C2B0C32FFD1}" type="pres">
      <dgm:prSet presAssocID="{BDA56400-4BF1-4265-89B2-F65523296F61}" presName="parentText" presStyleLbl="node1" presStyleIdx="1" presStyleCnt="4">
        <dgm:presLayoutVars>
          <dgm:chMax val="0"/>
          <dgm:bulletEnabled val="1"/>
        </dgm:presLayoutVars>
      </dgm:prSet>
      <dgm:spPr/>
    </dgm:pt>
    <dgm:pt modelId="{45BD47B5-C2E5-4F12-A7E8-43951A2E3388}" type="pres">
      <dgm:prSet presAssocID="{BDA56400-4BF1-4265-89B2-F65523296F61}" presName="childText" presStyleLbl="revTx" presStyleIdx="1" presStyleCnt="2">
        <dgm:presLayoutVars>
          <dgm:bulletEnabled val="1"/>
        </dgm:presLayoutVars>
      </dgm:prSet>
      <dgm:spPr/>
    </dgm:pt>
    <dgm:pt modelId="{AD942683-3184-481F-8E4A-86DEE47CD91B}" type="pres">
      <dgm:prSet presAssocID="{1B765EDE-9714-4796-8F50-3BE36E86CDBD}" presName="parentText" presStyleLbl="node1" presStyleIdx="2" presStyleCnt="4">
        <dgm:presLayoutVars>
          <dgm:chMax val="0"/>
          <dgm:bulletEnabled val="1"/>
        </dgm:presLayoutVars>
      </dgm:prSet>
      <dgm:spPr/>
    </dgm:pt>
    <dgm:pt modelId="{29E27D89-5D06-454B-8646-E5C387FC04F7}" type="pres">
      <dgm:prSet presAssocID="{4C1214C4-51EB-4D88-9DD6-A63C4A70B5F9}" presName="spacer" presStyleCnt="0"/>
      <dgm:spPr/>
    </dgm:pt>
    <dgm:pt modelId="{1BE44280-80CA-4140-BF4E-B9917D9D144F}" type="pres">
      <dgm:prSet presAssocID="{36C1BC36-77C6-4A28-A179-2E78590E2364}" presName="parentText" presStyleLbl="node1" presStyleIdx="3" presStyleCnt="4">
        <dgm:presLayoutVars>
          <dgm:chMax val="0"/>
          <dgm:bulletEnabled val="1"/>
        </dgm:presLayoutVars>
      </dgm:prSet>
      <dgm:spPr/>
    </dgm:pt>
  </dgm:ptLst>
  <dgm:cxnLst>
    <dgm:cxn modelId="{B656C51E-F6D7-4338-BE8A-7F68E4AB58E4}" srcId="{BDA56400-4BF1-4265-89B2-F65523296F61}" destId="{7572E9A3-6DE9-4C05-99CD-EF5C48AF7438}" srcOrd="0" destOrd="0" parTransId="{56D3353D-A81D-4D96-AA31-494AC391883C}" sibTransId="{4BC165A6-8249-481D-A164-EF7284DE7594}"/>
    <dgm:cxn modelId="{A25F8B66-044B-47B1-95EE-BC0AEE29626B}" type="presOf" srcId="{BC250EE3-5345-4235-B819-A270F4B0CE09}" destId="{4C618473-7F1B-44DD-9F06-653477ED8E1B}" srcOrd="0" destOrd="0" presId="urn:microsoft.com/office/officeart/2005/8/layout/vList2"/>
    <dgm:cxn modelId="{3C92736E-E19C-4028-BDBF-152EBB0CB994}" srcId="{BC250EE3-5345-4235-B819-A270F4B0CE09}" destId="{1B765EDE-9714-4796-8F50-3BE36E86CDBD}" srcOrd="2" destOrd="0" parTransId="{3065A949-46D7-4FB3-9EE3-2327B73B36C7}" sibTransId="{4C1214C4-51EB-4D88-9DD6-A63C4A70B5F9}"/>
    <dgm:cxn modelId="{28AC0157-511F-4011-9FA3-634C83AA6092}" type="presOf" srcId="{D95E38E2-7DF8-403B-85A4-73DB8CD349BD}" destId="{13CD2C4E-2D06-4E3D-99D4-69FCFDA61034}" srcOrd="0" destOrd="0" presId="urn:microsoft.com/office/officeart/2005/8/layout/vList2"/>
    <dgm:cxn modelId="{CCEB2091-6DD9-44DB-A573-B08F93C88DCD}" type="presOf" srcId="{1B765EDE-9714-4796-8F50-3BE36E86CDBD}" destId="{AD942683-3184-481F-8E4A-86DEE47CD91B}" srcOrd="0" destOrd="0" presId="urn:microsoft.com/office/officeart/2005/8/layout/vList2"/>
    <dgm:cxn modelId="{770A8AA1-4366-4D93-862D-A8DC11E69EC5}" type="presOf" srcId="{A3DC1150-16E5-426C-97A8-A66B2BFFB267}" destId="{AE8000F0-E6E6-4441-850F-BB2D6C659A90}" srcOrd="0" destOrd="0" presId="urn:microsoft.com/office/officeart/2005/8/layout/vList2"/>
    <dgm:cxn modelId="{80C219B3-4356-4D94-847E-889B7E7DE977}" srcId="{BC250EE3-5345-4235-B819-A270F4B0CE09}" destId="{36C1BC36-77C6-4A28-A179-2E78590E2364}" srcOrd="3" destOrd="0" parTransId="{F6D95B76-FC9A-4EB7-BD07-564FC31D0142}" sibTransId="{65E5A8ED-CCA8-4093-86AA-767F8012EC73}"/>
    <dgm:cxn modelId="{17066BBF-406A-455A-9BB1-D453F4FAC933}" srcId="{D95E38E2-7DF8-403B-85A4-73DB8CD349BD}" destId="{A3DC1150-16E5-426C-97A8-A66B2BFFB267}" srcOrd="0" destOrd="0" parTransId="{CE225D72-21E9-4A24-BD0E-E0B74CCFF1B9}" sibTransId="{A1E0DCFE-C0EB-4FC6-8B08-ACC1A5D2F504}"/>
    <dgm:cxn modelId="{71ABF1D8-DFAB-4226-80BC-92BA1D0DEFED}" srcId="{BC250EE3-5345-4235-B819-A270F4B0CE09}" destId="{BDA56400-4BF1-4265-89B2-F65523296F61}" srcOrd="1" destOrd="0" parTransId="{DC8F308E-063C-413D-984C-1D1A3B2FA2E5}" sibTransId="{EDE87F93-BDB9-4A18-85E7-53259028F568}"/>
    <dgm:cxn modelId="{9AE00DE1-FCAB-407B-818D-DCF8385D877E}" type="presOf" srcId="{BDA56400-4BF1-4265-89B2-F65523296F61}" destId="{4653970F-F071-44C1-859E-5C2B0C32FFD1}" srcOrd="0" destOrd="0" presId="urn:microsoft.com/office/officeart/2005/8/layout/vList2"/>
    <dgm:cxn modelId="{AA6F6BE1-BCC4-4D1D-8A5E-016167E3961E}" type="presOf" srcId="{36C1BC36-77C6-4A28-A179-2E78590E2364}" destId="{1BE44280-80CA-4140-BF4E-B9917D9D144F}" srcOrd="0" destOrd="0" presId="urn:microsoft.com/office/officeart/2005/8/layout/vList2"/>
    <dgm:cxn modelId="{598B7AE5-65B8-41A7-A4DC-A3A2AE7F28A7}" type="presOf" srcId="{7572E9A3-6DE9-4C05-99CD-EF5C48AF7438}" destId="{45BD47B5-C2E5-4F12-A7E8-43951A2E3388}" srcOrd="0" destOrd="0" presId="urn:microsoft.com/office/officeart/2005/8/layout/vList2"/>
    <dgm:cxn modelId="{A04EDFFF-EE6F-4C67-AB6D-94BC5AA38377}" srcId="{BC250EE3-5345-4235-B819-A270F4B0CE09}" destId="{D95E38E2-7DF8-403B-85A4-73DB8CD349BD}" srcOrd="0" destOrd="0" parTransId="{89560941-DB6E-406B-8526-90E18E2509C1}" sibTransId="{21B24CF7-CBCA-4E25-9402-C8897E8C7C9D}"/>
    <dgm:cxn modelId="{BCCB6D7C-A5B3-4AF2-8657-CF6546E330EA}" type="presParOf" srcId="{4C618473-7F1B-44DD-9F06-653477ED8E1B}" destId="{13CD2C4E-2D06-4E3D-99D4-69FCFDA61034}" srcOrd="0" destOrd="0" presId="urn:microsoft.com/office/officeart/2005/8/layout/vList2"/>
    <dgm:cxn modelId="{707831DC-AC1D-4993-9A98-BE9562153CE5}" type="presParOf" srcId="{4C618473-7F1B-44DD-9F06-653477ED8E1B}" destId="{AE8000F0-E6E6-4441-850F-BB2D6C659A90}" srcOrd="1" destOrd="0" presId="urn:microsoft.com/office/officeart/2005/8/layout/vList2"/>
    <dgm:cxn modelId="{B4E2F9FE-213C-467F-9D43-55469D9B0390}" type="presParOf" srcId="{4C618473-7F1B-44DD-9F06-653477ED8E1B}" destId="{4653970F-F071-44C1-859E-5C2B0C32FFD1}" srcOrd="2" destOrd="0" presId="urn:microsoft.com/office/officeart/2005/8/layout/vList2"/>
    <dgm:cxn modelId="{2E912028-CF32-4873-8502-1C68466FB95A}" type="presParOf" srcId="{4C618473-7F1B-44DD-9F06-653477ED8E1B}" destId="{45BD47B5-C2E5-4F12-A7E8-43951A2E3388}" srcOrd="3" destOrd="0" presId="urn:microsoft.com/office/officeart/2005/8/layout/vList2"/>
    <dgm:cxn modelId="{BC6B054C-C517-4885-8054-829280110621}" type="presParOf" srcId="{4C618473-7F1B-44DD-9F06-653477ED8E1B}" destId="{AD942683-3184-481F-8E4A-86DEE47CD91B}" srcOrd="4" destOrd="0" presId="urn:microsoft.com/office/officeart/2005/8/layout/vList2"/>
    <dgm:cxn modelId="{99BEBA81-9EE5-4129-9CB2-BF4B29D24AEA}" type="presParOf" srcId="{4C618473-7F1B-44DD-9F06-653477ED8E1B}" destId="{29E27D89-5D06-454B-8646-E5C387FC04F7}" srcOrd="5" destOrd="0" presId="urn:microsoft.com/office/officeart/2005/8/layout/vList2"/>
    <dgm:cxn modelId="{BC0D65F9-E77E-401A-A5F1-E9E6EC7C5ABE}" type="presParOf" srcId="{4C618473-7F1B-44DD-9F06-653477ED8E1B}" destId="{1BE44280-80CA-4140-BF4E-B9917D9D144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4ECBA2-89AE-4688-AD4B-379E05E8264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5CBD4AE-F28D-4FB3-A5D9-2DA37A1F444B}">
      <dgm:prSet/>
      <dgm:spPr/>
      <dgm:t>
        <a:bodyPr/>
        <a:lstStyle/>
        <a:p>
          <a:r>
            <a:rPr lang="en-US"/>
            <a:t>Don’t ask me questions about licensing</a:t>
          </a:r>
        </a:p>
      </dgm:t>
    </dgm:pt>
    <dgm:pt modelId="{507A192B-B94E-406D-BAD4-138970647DAC}" type="parTrans" cxnId="{7C56CF04-2462-4060-9F61-A54DD2E26CFC}">
      <dgm:prSet/>
      <dgm:spPr/>
      <dgm:t>
        <a:bodyPr/>
        <a:lstStyle/>
        <a:p>
          <a:endParaRPr lang="en-US"/>
        </a:p>
      </dgm:t>
    </dgm:pt>
    <dgm:pt modelId="{8A4A16D4-1D79-40FB-9268-47DAEEC2AC69}" type="sibTrans" cxnId="{7C56CF04-2462-4060-9F61-A54DD2E26CFC}">
      <dgm:prSet/>
      <dgm:spPr/>
      <dgm:t>
        <a:bodyPr/>
        <a:lstStyle/>
        <a:p>
          <a:endParaRPr lang="en-US"/>
        </a:p>
      </dgm:t>
    </dgm:pt>
    <dgm:pt modelId="{7F8CFA00-7124-496A-9DD8-95066179899A}">
      <dgm:prSet/>
      <dgm:spPr/>
      <dgm:t>
        <a:bodyPr/>
        <a:lstStyle/>
        <a:p>
          <a:r>
            <a:rPr lang="en-US"/>
            <a:t>Contact Microsoft</a:t>
          </a:r>
        </a:p>
      </dgm:t>
    </dgm:pt>
    <dgm:pt modelId="{369A96FB-8951-46FC-8E03-A89FA7F83920}" type="parTrans" cxnId="{4D1EFCEA-CF6E-47ED-B70B-AF8E3677FEE4}">
      <dgm:prSet/>
      <dgm:spPr/>
      <dgm:t>
        <a:bodyPr/>
        <a:lstStyle/>
        <a:p>
          <a:endParaRPr lang="en-US"/>
        </a:p>
      </dgm:t>
    </dgm:pt>
    <dgm:pt modelId="{CE93DB73-39B6-4401-911E-EFD1E8ECCB94}" type="sibTrans" cxnId="{4D1EFCEA-CF6E-47ED-B70B-AF8E3677FEE4}">
      <dgm:prSet/>
      <dgm:spPr/>
      <dgm:t>
        <a:bodyPr/>
        <a:lstStyle/>
        <a:p>
          <a:endParaRPr lang="en-US"/>
        </a:p>
      </dgm:t>
    </dgm:pt>
    <dgm:pt modelId="{A1C73249-3A9B-42E9-8D17-DF16871B7C00}">
      <dgm:prSet/>
      <dgm:spPr/>
      <dgm:t>
        <a:bodyPr/>
        <a:lstStyle/>
        <a:p>
          <a:r>
            <a:rPr lang="en-US"/>
            <a:t>I am not a magician or a clairvoyant</a:t>
          </a:r>
        </a:p>
      </dgm:t>
    </dgm:pt>
    <dgm:pt modelId="{AA463EF0-05C0-4C61-946D-24120FEC927F}" type="parTrans" cxnId="{51BDB55B-E5DF-41AE-866D-AE8369E83117}">
      <dgm:prSet/>
      <dgm:spPr/>
      <dgm:t>
        <a:bodyPr/>
        <a:lstStyle/>
        <a:p>
          <a:endParaRPr lang="en-US"/>
        </a:p>
      </dgm:t>
    </dgm:pt>
    <dgm:pt modelId="{9648D004-DE21-4792-9A9E-4031A1AA7C9A}" type="sibTrans" cxnId="{51BDB55B-E5DF-41AE-866D-AE8369E83117}">
      <dgm:prSet/>
      <dgm:spPr/>
      <dgm:t>
        <a:bodyPr/>
        <a:lstStyle/>
        <a:p>
          <a:endParaRPr lang="en-US"/>
        </a:p>
      </dgm:t>
    </dgm:pt>
    <dgm:pt modelId="{E620EE00-875C-46A7-A9AC-63CF2088929E}" type="pres">
      <dgm:prSet presAssocID="{544ECBA2-89AE-4688-AD4B-379E05E82647}" presName="diagram" presStyleCnt="0">
        <dgm:presLayoutVars>
          <dgm:dir/>
          <dgm:resizeHandles val="exact"/>
        </dgm:presLayoutVars>
      </dgm:prSet>
      <dgm:spPr/>
    </dgm:pt>
    <dgm:pt modelId="{BED5D923-4377-4FD1-8BED-1F3EB1814134}" type="pres">
      <dgm:prSet presAssocID="{05CBD4AE-F28D-4FB3-A5D9-2DA37A1F444B}" presName="node" presStyleLbl="node1" presStyleIdx="0" presStyleCnt="3">
        <dgm:presLayoutVars>
          <dgm:bulletEnabled val="1"/>
        </dgm:presLayoutVars>
      </dgm:prSet>
      <dgm:spPr/>
    </dgm:pt>
    <dgm:pt modelId="{A2ED1C55-D29B-455D-AC69-56B2207B8097}" type="pres">
      <dgm:prSet presAssocID="{8A4A16D4-1D79-40FB-9268-47DAEEC2AC69}" presName="sibTrans" presStyleCnt="0"/>
      <dgm:spPr/>
    </dgm:pt>
    <dgm:pt modelId="{42B6622A-F12D-474D-8E71-DCB4D9623A6C}" type="pres">
      <dgm:prSet presAssocID="{7F8CFA00-7124-496A-9DD8-95066179899A}" presName="node" presStyleLbl="node1" presStyleIdx="1" presStyleCnt="3">
        <dgm:presLayoutVars>
          <dgm:bulletEnabled val="1"/>
        </dgm:presLayoutVars>
      </dgm:prSet>
      <dgm:spPr/>
    </dgm:pt>
    <dgm:pt modelId="{4B62A743-2621-4E6C-985D-4987E20E60BC}" type="pres">
      <dgm:prSet presAssocID="{CE93DB73-39B6-4401-911E-EFD1E8ECCB94}" presName="sibTrans" presStyleCnt="0"/>
      <dgm:spPr/>
    </dgm:pt>
    <dgm:pt modelId="{86BA63E4-A797-4D65-BDE8-E8DFEA1FC788}" type="pres">
      <dgm:prSet presAssocID="{A1C73249-3A9B-42E9-8D17-DF16871B7C00}" presName="node" presStyleLbl="node1" presStyleIdx="2" presStyleCnt="3">
        <dgm:presLayoutVars>
          <dgm:bulletEnabled val="1"/>
        </dgm:presLayoutVars>
      </dgm:prSet>
      <dgm:spPr/>
    </dgm:pt>
  </dgm:ptLst>
  <dgm:cxnLst>
    <dgm:cxn modelId="{7C56CF04-2462-4060-9F61-A54DD2E26CFC}" srcId="{544ECBA2-89AE-4688-AD4B-379E05E82647}" destId="{05CBD4AE-F28D-4FB3-A5D9-2DA37A1F444B}" srcOrd="0" destOrd="0" parTransId="{507A192B-B94E-406D-BAD4-138970647DAC}" sibTransId="{8A4A16D4-1D79-40FB-9268-47DAEEC2AC69}"/>
    <dgm:cxn modelId="{2BB2E01D-72F0-4F16-B2B1-84E24C139927}" type="presOf" srcId="{05CBD4AE-F28D-4FB3-A5D9-2DA37A1F444B}" destId="{BED5D923-4377-4FD1-8BED-1F3EB1814134}" srcOrd="0" destOrd="0" presId="urn:microsoft.com/office/officeart/2005/8/layout/default"/>
    <dgm:cxn modelId="{51BDB55B-E5DF-41AE-866D-AE8369E83117}" srcId="{544ECBA2-89AE-4688-AD4B-379E05E82647}" destId="{A1C73249-3A9B-42E9-8D17-DF16871B7C00}" srcOrd="2" destOrd="0" parTransId="{AA463EF0-05C0-4C61-946D-24120FEC927F}" sibTransId="{9648D004-DE21-4792-9A9E-4031A1AA7C9A}"/>
    <dgm:cxn modelId="{A492FE4E-1F78-4D07-853F-6C0AB3F5C2C2}" type="presOf" srcId="{544ECBA2-89AE-4688-AD4B-379E05E82647}" destId="{E620EE00-875C-46A7-A9AC-63CF2088929E}" srcOrd="0" destOrd="0" presId="urn:microsoft.com/office/officeart/2005/8/layout/default"/>
    <dgm:cxn modelId="{3F785AE6-0581-4674-983F-CCE43CAC4D72}" type="presOf" srcId="{7F8CFA00-7124-496A-9DD8-95066179899A}" destId="{42B6622A-F12D-474D-8E71-DCB4D9623A6C}" srcOrd="0" destOrd="0" presId="urn:microsoft.com/office/officeart/2005/8/layout/default"/>
    <dgm:cxn modelId="{4D1EFCEA-CF6E-47ED-B70B-AF8E3677FEE4}" srcId="{544ECBA2-89AE-4688-AD4B-379E05E82647}" destId="{7F8CFA00-7124-496A-9DD8-95066179899A}" srcOrd="1" destOrd="0" parTransId="{369A96FB-8951-46FC-8E03-A89FA7F83920}" sibTransId="{CE93DB73-39B6-4401-911E-EFD1E8ECCB94}"/>
    <dgm:cxn modelId="{94E389F3-2DC1-4D88-B1B0-35E1D8569DB9}" type="presOf" srcId="{A1C73249-3A9B-42E9-8D17-DF16871B7C00}" destId="{86BA63E4-A797-4D65-BDE8-E8DFEA1FC788}" srcOrd="0" destOrd="0" presId="urn:microsoft.com/office/officeart/2005/8/layout/default"/>
    <dgm:cxn modelId="{40C2D4D1-4941-4689-959A-DA12CF85E440}" type="presParOf" srcId="{E620EE00-875C-46A7-A9AC-63CF2088929E}" destId="{BED5D923-4377-4FD1-8BED-1F3EB1814134}" srcOrd="0" destOrd="0" presId="urn:microsoft.com/office/officeart/2005/8/layout/default"/>
    <dgm:cxn modelId="{3B25541D-AEF4-4A79-9526-5AC9521D4200}" type="presParOf" srcId="{E620EE00-875C-46A7-A9AC-63CF2088929E}" destId="{A2ED1C55-D29B-455D-AC69-56B2207B8097}" srcOrd="1" destOrd="0" presId="urn:microsoft.com/office/officeart/2005/8/layout/default"/>
    <dgm:cxn modelId="{89904171-B929-49B1-BD23-6FB98DCF1F50}" type="presParOf" srcId="{E620EE00-875C-46A7-A9AC-63CF2088929E}" destId="{42B6622A-F12D-474D-8E71-DCB4D9623A6C}" srcOrd="2" destOrd="0" presId="urn:microsoft.com/office/officeart/2005/8/layout/default"/>
    <dgm:cxn modelId="{E6867A8F-F43D-4AC8-BEFF-5D658F718F7B}" type="presParOf" srcId="{E620EE00-875C-46A7-A9AC-63CF2088929E}" destId="{4B62A743-2621-4E6C-985D-4987E20E60BC}" srcOrd="3" destOrd="0" presId="urn:microsoft.com/office/officeart/2005/8/layout/default"/>
    <dgm:cxn modelId="{494827C9-DF1D-4211-864F-742290C3104E}" type="presParOf" srcId="{E620EE00-875C-46A7-A9AC-63CF2088929E}" destId="{86BA63E4-A797-4D65-BDE8-E8DFEA1FC78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6C8ED4-7FBB-4F0B-9737-0499E89D94A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8DB5CC7-4950-488A-BCB9-9C951956CFD0}">
      <dgm:prSet/>
      <dgm:spPr/>
      <dgm:t>
        <a:bodyPr/>
        <a:lstStyle/>
        <a:p>
          <a:r>
            <a:rPr lang="en-US"/>
            <a:t>Sales</a:t>
          </a:r>
        </a:p>
      </dgm:t>
    </dgm:pt>
    <dgm:pt modelId="{C827BF85-D54B-491D-8478-92BFFDE908BB}" type="parTrans" cxnId="{FCEF92DB-3BED-4A9E-A6DF-C5C56AA724C5}">
      <dgm:prSet/>
      <dgm:spPr/>
      <dgm:t>
        <a:bodyPr/>
        <a:lstStyle/>
        <a:p>
          <a:endParaRPr lang="en-US"/>
        </a:p>
      </dgm:t>
    </dgm:pt>
    <dgm:pt modelId="{79D0F010-BD8C-41BA-B8B8-3C1A8DC7253B}" type="sibTrans" cxnId="{FCEF92DB-3BED-4A9E-A6DF-C5C56AA724C5}">
      <dgm:prSet/>
      <dgm:spPr/>
      <dgm:t>
        <a:bodyPr/>
        <a:lstStyle/>
        <a:p>
          <a:endParaRPr lang="en-US"/>
        </a:p>
      </dgm:t>
    </dgm:pt>
    <dgm:pt modelId="{3676682D-4813-4F2B-BC4B-DCB4232181E0}">
      <dgm:prSet/>
      <dgm:spPr/>
      <dgm:t>
        <a:bodyPr/>
        <a:lstStyle/>
        <a:p>
          <a:r>
            <a:rPr lang="en-US"/>
            <a:t>Customer Service</a:t>
          </a:r>
        </a:p>
      </dgm:t>
    </dgm:pt>
    <dgm:pt modelId="{C9D00857-C3F7-4074-8E77-8348B4DE6D5E}" type="parTrans" cxnId="{6B78E404-8E40-41D5-9C8D-D5EF5241C63A}">
      <dgm:prSet/>
      <dgm:spPr/>
      <dgm:t>
        <a:bodyPr/>
        <a:lstStyle/>
        <a:p>
          <a:endParaRPr lang="en-US"/>
        </a:p>
      </dgm:t>
    </dgm:pt>
    <dgm:pt modelId="{9EBEF8DA-63A4-4D4E-8DAB-8E423516D7DA}" type="sibTrans" cxnId="{6B78E404-8E40-41D5-9C8D-D5EF5241C63A}">
      <dgm:prSet/>
      <dgm:spPr/>
      <dgm:t>
        <a:bodyPr/>
        <a:lstStyle/>
        <a:p>
          <a:endParaRPr lang="en-US"/>
        </a:p>
      </dgm:t>
    </dgm:pt>
    <dgm:pt modelId="{14EEB5F7-CA08-4AFA-8901-953E9DE56EAB}">
      <dgm:prSet/>
      <dgm:spPr/>
      <dgm:t>
        <a:bodyPr/>
        <a:lstStyle/>
        <a:p>
          <a:r>
            <a:rPr lang="en-US"/>
            <a:t>Project Service Automation</a:t>
          </a:r>
        </a:p>
      </dgm:t>
    </dgm:pt>
    <dgm:pt modelId="{90D9AEDA-C504-4F41-B84E-5A4D334859F8}" type="parTrans" cxnId="{5F024CE4-3521-4F4C-A11C-1A231F154CB4}">
      <dgm:prSet/>
      <dgm:spPr/>
      <dgm:t>
        <a:bodyPr/>
        <a:lstStyle/>
        <a:p>
          <a:endParaRPr lang="en-US"/>
        </a:p>
      </dgm:t>
    </dgm:pt>
    <dgm:pt modelId="{2982A4DF-92EF-4128-9C4B-06581856CECC}" type="sibTrans" cxnId="{5F024CE4-3521-4F4C-A11C-1A231F154CB4}">
      <dgm:prSet/>
      <dgm:spPr/>
      <dgm:t>
        <a:bodyPr/>
        <a:lstStyle/>
        <a:p>
          <a:endParaRPr lang="en-US"/>
        </a:p>
      </dgm:t>
    </dgm:pt>
    <dgm:pt modelId="{0F01EF36-C207-4E75-8276-E05E441AF0E6}">
      <dgm:prSet/>
      <dgm:spPr/>
      <dgm:t>
        <a:bodyPr/>
        <a:lstStyle/>
        <a:p>
          <a:r>
            <a:rPr lang="en-US"/>
            <a:t>Field Service</a:t>
          </a:r>
        </a:p>
      </dgm:t>
    </dgm:pt>
    <dgm:pt modelId="{791B69E2-F05C-43E4-95E1-C3D02BDD6807}" type="parTrans" cxnId="{DD317B42-F39A-4526-9066-1D32DC815BA6}">
      <dgm:prSet/>
      <dgm:spPr/>
      <dgm:t>
        <a:bodyPr/>
        <a:lstStyle/>
        <a:p>
          <a:endParaRPr lang="en-US"/>
        </a:p>
      </dgm:t>
    </dgm:pt>
    <dgm:pt modelId="{5BB99256-1B43-48E3-9B85-D4BA25BBA815}" type="sibTrans" cxnId="{DD317B42-F39A-4526-9066-1D32DC815BA6}">
      <dgm:prSet/>
      <dgm:spPr/>
      <dgm:t>
        <a:bodyPr/>
        <a:lstStyle/>
        <a:p>
          <a:endParaRPr lang="en-US"/>
        </a:p>
      </dgm:t>
    </dgm:pt>
    <dgm:pt modelId="{808E2D95-FF10-4EFF-8F07-EC90F4886767}" type="pres">
      <dgm:prSet presAssocID="{E56C8ED4-7FBB-4F0B-9737-0499E89D94AB}" presName="Name0" presStyleCnt="0">
        <dgm:presLayoutVars>
          <dgm:chMax val="7"/>
          <dgm:chPref val="7"/>
          <dgm:dir/>
        </dgm:presLayoutVars>
      </dgm:prSet>
      <dgm:spPr/>
    </dgm:pt>
    <dgm:pt modelId="{E7BC4829-FEE3-4830-9EB7-1009AD81AA11}" type="pres">
      <dgm:prSet presAssocID="{E56C8ED4-7FBB-4F0B-9737-0499E89D94AB}" presName="Name1" presStyleCnt="0"/>
      <dgm:spPr/>
    </dgm:pt>
    <dgm:pt modelId="{A8BF21F8-F74C-4098-9D7F-754EF6DCE757}" type="pres">
      <dgm:prSet presAssocID="{E56C8ED4-7FBB-4F0B-9737-0499E89D94AB}" presName="cycle" presStyleCnt="0"/>
      <dgm:spPr/>
    </dgm:pt>
    <dgm:pt modelId="{DF2A7F17-32E8-453D-9E11-A94DD2FE3FCF}" type="pres">
      <dgm:prSet presAssocID="{E56C8ED4-7FBB-4F0B-9737-0499E89D94AB}" presName="srcNode" presStyleLbl="node1" presStyleIdx="0" presStyleCnt="4"/>
      <dgm:spPr/>
    </dgm:pt>
    <dgm:pt modelId="{9405244D-EAA0-4BA6-AFAD-BEA4C8574F1B}" type="pres">
      <dgm:prSet presAssocID="{E56C8ED4-7FBB-4F0B-9737-0499E89D94AB}" presName="conn" presStyleLbl="parChTrans1D2" presStyleIdx="0" presStyleCnt="1"/>
      <dgm:spPr/>
    </dgm:pt>
    <dgm:pt modelId="{7E9F6D84-5BEC-4108-B0E6-408F7DE7C0E2}" type="pres">
      <dgm:prSet presAssocID="{E56C8ED4-7FBB-4F0B-9737-0499E89D94AB}" presName="extraNode" presStyleLbl="node1" presStyleIdx="0" presStyleCnt="4"/>
      <dgm:spPr/>
    </dgm:pt>
    <dgm:pt modelId="{D8BFACFC-362B-41DF-99E4-580D3F8AB306}" type="pres">
      <dgm:prSet presAssocID="{E56C8ED4-7FBB-4F0B-9737-0499E89D94AB}" presName="dstNode" presStyleLbl="node1" presStyleIdx="0" presStyleCnt="4"/>
      <dgm:spPr/>
    </dgm:pt>
    <dgm:pt modelId="{FCE58157-9C73-48A8-8FAA-64322FB6A65D}" type="pres">
      <dgm:prSet presAssocID="{D8DB5CC7-4950-488A-BCB9-9C951956CFD0}" presName="text_1" presStyleLbl="node1" presStyleIdx="0" presStyleCnt="4">
        <dgm:presLayoutVars>
          <dgm:bulletEnabled val="1"/>
        </dgm:presLayoutVars>
      </dgm:prSet>
      <dgm:spPr/>
    </dgm:pt>
    <dgm:pt modelId="{5B87D00E-9A75-4466-B8D9-7C078E0B4FE0}" type="pres">
      <dgm:prSet presAssocID="{D8DB5CC7-4950-488A-BCB9-9C951956CFD0}" presName="accent_1" presStyleCnt="0"/>
      <dgm:spPr/>
    </dgm:pt>
    <dgm:pt modelId="{159B8F77-4999-4F92-8B3E-9752AE386CA6}" type="pres">
      <dgm:prSet presAssocID="{D8DB5CC7-4950-488A-BCB9-9C951956CFD0}" presName="accentRepeatNode" presStyleLbl="solidFgAcc1" presStyleIdx="0" presStyleCnt="4"/>
      <dgm:spPr>
        <a:blipFill rotWithShape="0">
          <a:blip xmlns:r="http://schemas.openxmlformats.org/officeDocument/2006/relationships" r:embed="rId1"/>
          <a:srcRect/>
          <a:stretch>
            <a:fillRect/>
          </a:stretch>
        </a:blipFill>
      </dgm:spPr>
    </dgm:pt>
    <dgm:pt modelId="{CB177B3C-C67B-42F9-BAF7-1CB65C2E26F1}" type="pres">
      <dgm:prSet presAssocID="{3676682D-4813-4F2B-BC4B-DCB4232181E0}" presName="text_2" presStyleLbl="node1" presStyleIdx="1" presStyleCnt="4">
        <dgm:presLayoutVars>
          <dgm:bulletEnabled val="1"/>
        </dgm:presLayoutVars>
      </dgm:prSet>
      <dgm:spPr/>
    </dgm:pt>
    <dgm:pt modelId="{B12D2F50-F1F5-47BF-8178-D849858F0710}" type="pres">
      <dgm:prSet presAssocID="{3676682D-4813-4F2B-BC4B-DCB4232181E0}" presName="accent_2" presStyleCnt="0"/>
      <dgm:spPr/>
    </dgm:pt>
    <dgm:pt modelId="{9A556403-8A73-440C-B017-8094A7AB3AA9}" type="pres">
      <dgm:prSet presAssocID="{3676682D-4813-4F2B-BC4B-DCB4232181E0}" presName="accentRepeatNode" presStyleLbl="solidFgAcc1" presStyleIdx="1" presStyleCnt="4"/>
      <dgm:spPr>
        <a:blipFill rotWithShape="0">
          <a:blip xmlns:r="http://schemas.openxmlformats.org/officeDocument/2006/relationships" r:embed="rId2"/>
          <a:srcRect/>
          <a:stretch>
            <a:fillRect/>
          </a:stretch>
        </a:blipFill>
      </dgm:spPr>
    </dgm:pt>
    <dgm:pt modelId="{1A249F85-10B3-4CCD-AB9E-D076B41E9D79}" type="pres">
      <dgm:prSet presAssocID="{14EEB5F7-CA08-4AFA-8901-953E9DE56EAB}" presName="text_3" presStyleLbl="node1" presStyleIdx="2" presStyleCnt="4">
        <dgm:presLayoutVars>
          <dgm:bulletEnabled val="1"/>
        </dgm:presLayoutVars>
      </dgm:prSet>
      <dgm:spPr/>
    </dgm:pt>
    <dgm:pt modelId="{37F8966F-803E-42FD-B33B-2E7923B70C03}" type="pres">
      <dgm:prSet presAssocID="{14EEB5F7-CA08-4AFA-8901-953E9DE56EAB}" presName="accent_3" presStyleCnt="0"/>
      <dgm:spPr/>
    </dgm:pt>
    <dgm:pt modelId="{261AD526-084D-48DF-91D2-F7BA6BF22441}" type="pres">
      <dgm:prSet presAssocID="{14EEB5F7-CA08-4AFA-8901-953E9DE56EAB}" presName="accentRepeatNode" presStyleLbl="solidFgAcc1" presStyleIdx="2" presStyleCnt="4"/>
      <dgm:spPr>
        <a:blipFill rotWithShape="0">
          <a:blip xmlns:r="http://schemas.openxmlformats.org/officeDocument/2006/relationships" r:embed="rId3"/>
          <a:srcRect/>
          <a:stretch>
            <a:fillRect/>
          </a:stretch>
        </a:blipFill>
      </dgm:spPr>
    </dgm:pt>
    <dgm:pt modelId="{AE585DD3-199C-4AFD-9D1F-DF4521C37EA8}" type="pres">
      <dgm:prSet presAssocID="{0F01EF36-C207-4E75-8276-E05E441AF0E6}" presName="text_4" presStyleLbl="node1" presStyleIdx="3" presStyleCnt="4">
        <dgm:presLayoutVars>
          <dgm:bulletEnabled val="1"/>
        </dgm:presLayoutVars>
      </dgm:prSet>
      <dgm:spPr/>
    </dgm:pt>
    <dgm:pt modelId="{6085CA81-B505-427E-AA6B-A159758D2CFE}" type="pres">
      <dgm:prSet presAssocID="{0F01EF36-C207-4E75-8276-E05E441AF0E6}" presName="accent_4" presStyleCnt="0"/>
      <dgm:spPr/>
    </dgm:pt>
    <dgm:pt modelId="{61A284CA-5689-47B1-B769-9C7B24F5BEB9}" type="pres">
      <dgm:prSet presAssocID="{0F01EF36-C207-4E75-8276-E05E441AF0E6}" presName="accentRepeatNode" presStyleLbl="solidFgAcc1" presStyleIdx="3" presStyleCnt="4"/>
      <dgm:spPr>
        <a:blipFill rotWithShape="0">
          <a:blip xmlns:r="http://schemas.openxmlformats.org/officeDocument/2006/relationships" r:embed="rId4"/>
          <a:srcRect/>
          <a:stretch>
            <a:fillRect/>
          </a:stretch>
        </a:blipFill>
      </dgm:spPr>
    </dgm:pt>
  </dgm:ptLst>
  <dgm:cxnLst>
    <dgm:cxn modelId="{6B78E404-8E40-41D5-9C8D-D5EF5241C63A}" srcId="{E56C8ED4-7FBB-4F0B-9737-0499E89D94AB}" destId="{3676682D-4813-4F2B-BC4B-DCB4232181E0}" srcOrd="1" destOrd="0" parTransId="{C9D00857-C3F7-4074-8E77-8348B4DE6D5E}" sibTransId="{9EBEF8DA-63A4-4D4E-8DAB-8E423516D7DA}"/>
    <dgm:cxn modelId="{3B3B8A05-F747-46E0-8616-866C39CD442A}" type="presOf" srcId="{79D0F010-BD8C-41BA-B8B8-3C1A8DC7253B}" destId="{9405244D-EAA0-4BA6-AFAD-BEA4C8574F1B}" srcOrd="0" destOrd="0" presId="urn:microsoft.com/office/officeart/2008/layout/VerticalCurvedList"/>
    <dgm:cxn modelId="{5F769C2B-BC0F-4764-AB61-761AFF202029}" type="presOf" srcId="{E56C8ED4-7FBB-4F0B-9737-0499E89D94AB}" destId="{808E2D95-FF10-4EFF-8F07-EC90F4886767}" srcOrd="0" destOrd="0" presId="urn:microsoft.com/office/officeart/2008/layout/VerticalCurvedList"/>
    <dgm:cxn modelId="{DD317B42-F39A-4526-9066-1D32DC815BA6}" srcId="{E56C8ED4-7FBB-4F0B-9737-0499E89D94AB}" destId="{0F01EF36-C207-4E75-8276-E05E441AF0E6}" srcOrd="3" destOrd="0" parTransId="{791B69E2-F05C-43E4-95E1-C3D02BDD6807}" sibTransId="{5BB99256-1B43-48E3-9B85-D4BA25BBA815}"/>
    <dgm:cxn modelId="{DDFA3765-1E80-4EB6-B8E8-CEDF4139FB4E}" type="presOf" srcId="{3676682D-4813-4F2B-BC4B-DCB4232181E0}" destId="{CB177B3C-C67B-42F9-BAF7-1CB65C2E26F1}" srcOrd="0" destOrd="0" presId="urn:microsoft.com/office/officeart/2008/layout/VerticalCurvedList"/>
    <dgm:cxn modelId="{8C47A24F-53EF-45AA-9CA8-B14AD34D3943}" type="presOf" srcId="{0F01EF36-C207-4E75-8276-E05E441AF0E6}" destId="{AE585DD3-199C-4AFD-9D1F-DF4521C37EA8}" srcOrd="0" destOrd="0" presId="urn:microsoft.com/office/officeart/2008/layout/VerticalCurvedList"/>
    <dgm:cxn modelId="{995BE595-1D28-46F0-9078-E30D7C7419CA}" type="presOf" srcId="{14EEB5F7-CA08-4AFA-8901-953E9DE56EAB}" destId="{1A249F85-10B3-4CCD-AB9E-D076B41E9D79}" srcOrd="0" destOrd="0" presId="urn:microsoft.com/office/officeart/2008/layout/VerticalCurvedList"/>
    <dgm:cxn modelId="{806ACD9D-F118-49A2-8F24-46BC98587F21}" type="presOf" srcId="{D8DB5CC7-4950-488A-BCB9-9C951956CFD0}" destId="{FCE58157-9C73-48A8-8FAA-64322FB6A65D}" srcOrd="0" destOrd="0" presId="urn:microsoft.com/office/officeart/2008/layout/VerticalCurvedList"/>
    <dgm:cxn modelId="{FCEF92DB-3BED-4A9E-A6DF-C5C56AA724C5}" srcId="{E56C8ED4-7FBB-4F0B-9737-0499E89D94AB}" destId="{D8DB5CC7-4950-488A-BCB9-9C951956CFD0}" srcOrd="0" destOrd="0" parTransId="{C827BF85-D54B-491D-8478-92BFFDE908BB}" sibTransId="{79D0F010-BD8C-41BA-B8B8-3C1A8DC7253B}"/>
    <dgm:cxn modelId="{5F024CE4-3521-4F4C-A11C-1A231F154CB4}" srcId="{E56C8ED4-7FBB-4F0B-9737-0499E89D94AB}" destId="{14EEB5F7-CA08-4AFA-8901-953E9DE56EAB}" srcOrd="2" destOrd="0" parTransId="{90D9AEDA-C504-4F41-B84E-5A4D334859F8}" sibTransId="{2982A4DF-92EF-4128-9C4B-06581856CECC}"/>
    <dgm:cxn modelId="{7D61B041-CBED-4D26-B1C5-6B3E0BA4E3EA}" type="presParOf" srcId="{808E2D95-FF10-4EFF-8F07-EC90F4886767}" destId="{E7BC4829-FEE3-4830-9EB7-1009AD81AA11}" srcOrd="0" destOrd="0" presId="urn:microsoft.com/office/officeart/2008/layout/VerticalCurvedList"/>
    <dgm:cxn modelId="{81D82BDF-C619-469B-B150-1B9334865E8D}" type="presParOf" srcId="{E7BC4829-FEE3-4830-9EB7-1009AD81AA11}" destId="{A8BF21F8-F74C-4098-9D7F-754EF6DCE757}" srcOrd="0" destOrd="0" presId="urn:microsoft.com/office/officeart/2008/layout/VerticalCurvedList"/>
    <dgm:cxn modelId="{BC949A61-84F4-4AEA-9C05-AAD9C2FC074B}" type="presParOf" srcId="{A8BF21F8-F74C-4098-9D7F-754EF6DCE757}" destId="{DF2A7F17-32E8-453D-9E11-A94DD2FE3FCF}" srcOrd="0" destOrd="0" presId="urn:microsoft.com/office/officeart/2008/layout/VerticalCurvedList"/>
    <dgm:cxn modelId="{A57FBBB6-CB2F-406B-835F-985D24699984}" type="presParOf" srcId="{A8BF21F8-F74C-4098-9D7F-754EF6DCE757}" destId="{9405244D-EAA0-4BA6-AFAD-BEA4C8574F1B}" srcOrd="1" destOrd="0" presId="urn:microsoft.com/office/officeart/2008/layout/VerticalCurvedList"/>
    <dgm:cxn modelId="{2AD9DF88-38AE-4CCF-A4EA-89CBFB95DDFC}" type="presParOf" srcId="{A8BF21F8-F74C-4098-9D7F-754EF6DCE757}" destId="{7E9F6D84-5BEC-4108-B0E6-408F7DE7C0E2}" srcOrd="2" destOrd="0" presId="urn:microsoft.com/office/officeart/2008/layout/VerticalCurvedList"/>
    <dgm:cxn modelId="{8341304E-9C95-42B5-8AD5-2D50B45272D8}" type="presParOf" srcId="{A8BF21F8-F74C-4098-9D7F-754EF6DCE757}" destId="{D8BFACFC-362B-41DF-99E4-580D3F8AB306}" srcOrd="3" destOrd="0" presId="urn:microsoft.com/office/officeart/2008/layout/VerticalCurvedList"/>
    <dgm:cxn modelId="{ED30F0B6-2C10-487F-BA0A-2896AC4BCDF7}" type="presParOf" srcId="{E7BC4829-FEE3-4830-9EB7-1009AD81AA11}" destId="{FCE58157-9C73-48A8-8FAA-64322FB6A65D}" srcOrd="1" destOrd="0" presId="urn:microsoft.com/office/officeart/2008/layout/VerticalCurvedList"/>
    <dgm:cxn modelId="{FD4D0618-D3ED-4763-A5F6-60ACBDD95525}" type="presParOf" srcId="{E7BC4829-FEE3-4830-9EB7-1009AD81AA11}" destId="{5B87D00E-9A75-4466-B8D9-7C078E0B4FE0}" srcOrd="2" destOrd="0" presId="urn:microsoft.com/office/officeart/2008/layout/VerticalCurvedList"/>
    <dgm:cxn modelId="{FF47F524-940E-4AB3-AF28-1B199FF781D8}" type="presParOf" srcId="{5B87D00E-9A75-4466-B8D9-7C078E0B4FE0}" destId="{159B8F77-4999-4F92-8B3E-9752AE386CA6}" srcOrd="0" destOrd="0" presId="urn:microsoft.com/office/officeart/2008/layout/VerticalCurvedList"/>
    <dgm:cxn modelId="{9D6F143A-CC59-45CF-8AD4-118103A7F0B0}" type="presParOf" srcId="{E7BC4829-FEE3-4830-9EB7-1009AD81AA11}" destId="{CB177B3C-C67B-42F9-BAF7-1CB65C2E26F1}" srcOrd="3" destOrd="0" presId="urn:microsoft.com/office/officeart/2008/layout/VerticalCurvedList"/>
    <dgm:cxn modelId="{E8BB9D01-B754-4F46-A532-CEC3011735D6}" type="presParOf" srcId="{E7BC4829-FEE3-4830-9EB7-1009AD81AA11}" destId="{B12D2F50-F1F5-47BF-8178-D849858F0710}" srcOrd="4" destOrd="0" presId="urn:microsoft.com/office/officeart/2008/layout/VerticalCurvedList"/>
    <dgm:cxn modelId="{17B97E24-97E6-4312-9FA2-04DE0B22E16C}" type="presParOf" srcId="{B12D2F50-F1F5-47BF-8178-D849858F0710}" destId="{9A556403-8A73-440C-B017-8094A7AB3AA9}" srcOrd="0" destOrd="0" presId="urn:microsoft.com/office/officeart/2008/layout/VerticalCurvedList"/>
    <dgm:cxn modelId="{84C0AE28-F08B-4027-9C77-61F0D3921AD5}" type="presParOf" srcId="{E7BC4829-FEE3-4830-9EB7-1009AD81AA11}" destId="{1A249F85-10B3-4CCD-AB9E-D076B41E9D79}" srcOrd="5" destOrd="0" presId="urn:microsoft.com/office/officeart/2008/layout/VerticalCurvedList"/>
    <dgm:cxn modelId="{8755BB6C-C90C-49DF-99ED-D0FD876D0BCE}" type="presParOf" srcId="{E7BC4829-FEE3-4830-9EB7-1009AD81AA11}" destId="{37F8966F-803E-42FD-B33B-2E7923B70C03}" srcOrd="6" destOrd="0" presId="urn:microsoft.com/office/officeart/2008/layout/VerticalCurvedList"/>
    <dgm:cxn modelId="{A97938BE-EABF-4D2E-9AF3-7378A34518DF}" type="presParOf" srcId="{37F8966F-803E-42FD-B33B-2E7923B70C03}" destId="{261AD526-084D-48DF-91D2-F7BA6BF22441}" srcOrd="0" destOrd="0" presId="urn:microsoft.com/office/officeart/2008/layout/VerticalCurvedList"/>
    <dgm:cxn modelId="{8885063F-04A2-4B7E-95E8-AEFC43FB5565}" type="presParOf" srcId="{E7BC4829-FEE3-4830-9EB7-1009AD81AA11}" destId="{AE585DD3-199C-4AFD-9D1F-DF4521C37EA8}" srcOrd="7" destOrd="0" presId="urn:microsoft.com/office/officeart/2008/layout/VerticalCurvedList"/>
    <dgm:cxn modelId="{5E2257E0-2697-4B7C-923F-B08ABA3887FE}" type="presParOf" srcId="{E7BC4829-FEE3-4830-9EB7-1009AD81AA11}" destId="{6085CA81-B505-427E-AA6B-A159758D2CFE}" srcOrd="8" destOrd="0" presId="urn:microsoft.com/office/officeart/2008/layout/VerticalCurvedList"/>
    <dgm:cxn modelId="{AC7553B3-F41E-45B9-9310-E27CE5D32C46}" type="presParOf" srcId="{6085CA81-B505-427E-AA6B-A159758D2CFE}" destId="{61A284CA-5689-47B1-B769-9C7B24F5BEB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FE7776-B73B-4970-8D7A-D12835666E4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51EE52D-C148-49D8-9B12-E07905147E24}">
      <dgm:prSet/>
      <dgm:spPr/>
      <dgm:t>
        <a:bodyPr/>
        <a:lstStyle/>
        <a:p>
          <a:r>
            <a:rPr lang="en-US" dirty="0"/>
            <a:t>Finance and Operations</a:t>
          </a:r>
        </a:p>
      </dgm:t>
    </dgm:pt>
    <dgm:pt modelId="{F62A0B54-1929-485C-ABC8-3690CB9DF42E}" type="parTrans" cxnId="{C1944CF8-422E-42B6-8831-A0575BF3E78C}">
      <dgm:prSet/>
      <dgm:spPr/>
      <dgm:t>
        <a:bodyPr/>
        <a:lstStyle/>
        <a:p>
          <a:endParaRPr lang="en-US"/>
        </a:p>
      </dgm:t>
    </dgm:pt>
    <dgm:pt modelId="{7B3A1E86-1C51-414D-9E0F-42185AAE4C93}" type="sibTrans" cxnId="{C1944CF8-422E-42B6-8831-A0575BF3E78C}">
      <dgm:prSet/>
      <dgm:spPr/>
      <dgm:t>
        <a:bodyPr/>
        <a:lstStyle/>
        <a:p>
          <a:endParaRPr lang="en-US"/>
        </a:p>
      </dgm:t>
    </dgm:pt>
    <dgm:pt modelId="{B2C27F0E-2A5E-4060-95D3-AB016FD4E25D}">
      <dgm:prSet/>
      <dgm:spPr/>
      <dgm:t>
        <a:bodyPr/>
        <a:lstStyle/>
        <a:p>
          <a:r>
            <a:rPr lang="en-US"/>
            <a:t>Retail</a:t>
          </a:r>
        </a:p>
      </dgm:t>
    </dgm:pt>
    <dgm:pt modelId="{5F2D724E-C574-4D6F-A2BB-B75953CC6949}" type="parTrans" cxnId="{AD3A2E79-1737-479B-BCD3-D718359B62A0}">
      <dgm:prSet/>
      <dgm:spPr/>
      <dgm:t>
        <a:bodyPr/>
        <a:lstStyle/>
        <a:p>
          <a:endParaRPr lang="en-US"/>
        </a:p>
      </dgm:t>
    </dgm:pt>
    <dgm:pt modelId="{DD1B3256-E77E-4F42-8145-302C9020A8C6}" type="sibTrans" cxnId="{AD3A2E79-1737-479B-BCD3-D718359B62A0}">
      <dgm:prSet/>
      <dgm:spPr/>
      <dgm:t>
        <a:bodyPr/>
        <a:lstStyle/>
        <a:p>
          <a:endParaRPr lang="en-US"/>
        </a:p>
      </dgm:t>
    </dgm:pt>
    <dgm:pt modelId="{BB60298C-E8F8-4503-8F5F-3F8699A1D684}">
      <dgm:prSet/>
      <dgm:spPr/>
      <dgm:t>
        <a:bodyPr/>
        <a:lstStyle/>
        <a:p>
          <a:r>
            <a:rPr lang="en-US"/>
            <a:t>Talent</a:t>
          </a:r>
        </a:p>
      </dgm:t>
    </dgm:pt>
    <dgm:pt modelId="{6ADDBD5C-4C8E-49C0-B0B0-D7784E9C70C4}" type="parTrans" cxnId="{6B9289C0-9782-4A64-BC91-3057AF772D0F}">
      <dgm:prSet/>
      <dgm:spPr/>
      <dgm:t>
        <a:bodyPr/>
        <a:lstStyle/>
        <a:p>
          <a:endParaRPr lang="en-US"/>
        </a:p>
      </dgm:t>
    </dgm:pt>
    <dgm:pt modelId="{F02B73CF-9907-4B22-AD70-5C194C3861AB}" type="sibTrans" cxnId="{6B9289C0-9782-4A64-BC91-3057AF772D0F}">
      <dgm:prSet/>
      <dgm:spPr/>
      <dgm:t>
        <a:bodyPr/>
        <a:lstStyle/>
        <a:p>
          <a:endParaRPr lang="en-US"/>
        </a:p>
      </dgm:t>
    </dgm:pt>
    <dgm:pt modelId="{251F178B-CEEC-4B96-97B0-5C8EBFBDFE6B}" type="pres">
      <dgm:prSet presAssocID="{45FE7776-B73B-4970-8D7A-D12835666E4F}" presName="Name0" presStyleCnt="0">
        <dgm:presLayoutVars>
          <dgm:chMax val="7"/>
          <dgm:chPref val="7"/>
          <dgm:dir/>
        </dgm:presLayoutVars>
      </dgm:prSet>
      <dgm:spPr/>
    </dgm:pt>
    <dgm:pt modelId="{1BFFB855-3EC7-4330-9B98-DC6F7409F5D7}" type="pres">
      <dgm:prSet presAssocID="{45FE7776-B73B-4970-8D7A-D12835666E4F}" presName="Name1" presStyleCnt="0"/>
      <dgm:spPr/>
    </dgm:pt>
    <dgm:pt modelId="{BC549890-566D-49C9-8106-26E98555A385}" type="pres">
      <dgm:prSet presAssocID="{45FE7776-B73B-4970-8D7A-D12835666E4F}" presName="cycle" presStyleCnt="0"/>
      <dgm:spPr/>
    </dgm:pt>
    <dgm:pt modelId="{D1F3395A-D124-4A8F-A761-42AA8F0EEE12}" type="pres">
      <dgm:prSet presAssocID="{45FE7776-B73B-4970-8D7A-D12835666E4F}" presName="srcNode" presStyleLbl="node1" presStyleIdx="0" presStyleCnt="3"/>
      <dgm:spPr/>
    </dgm:pt>
    <dgm:pt modelId="{98D6084A-0436-4AF4-8DC9-6031B51B65B3}" type="pres">
      <dgm:prSet presAssocID="{45FE7776-B73B-4970-8D7A-D12835666E4F}" presName="conn" presStyleLbl="parChTrans1D2" presStyleIdx="0" presStyleCnt="1"/>
      <dgm:spPr/>
    </dgm:pt>
    <dgm:pt modelId="{780CFEC4-6C25-4185-A775-C8F4FED5B62B}" type="pres">
      <dgm:prSet presAssocID="{45FE7776-B73B-4970-8D7A-D12835666E4F}" presName="extraNode" presStyleLbl="node1" presStyleIdx="0" presStyleCnt="3"/>
      <dgm:spPr/>
    </dgm:pt>
    <dgm:pt modelId="{070E0404-2E35-4F3A-BA41-D43C8715C615}" type="pres">
      <dgm:prSet presAssocID="{45FE7776-B73B-4970-8D7A-D12835666E4F}" presName="dstNode" presStyleLbl="node1" presStyleIdx="0" presStyleCnt="3"/>
      <dgm:spPr/>
    </dgm:pt>
    <dgm:pt modelId="{FC5B0630-318F-481D-8FD8-FBC94901A4C2}" type="pres">
      <dgm:prSet presAssocID="{651EE52D-C148-49D8-9B12-E07905147E24}" presName="text_1" presStyleLbl="node1" presStyleIdx="0" presStyleCnt="3">
        <dgm:presLayoutVars>
          <dgm:bulletEnabled val="1"/>
        </dgm:presLayoutVars>
      </dgm:prSet>
      <dgm:spPr/>
    </dgm:pt>
    <dgm:pt modelId="{C075660D-D408-4890-A263-E338B19869C4}" type="pres">
      <dgm:prSet presAssocID="{651EE52D-C148-49D8-9B12-E07905147E24}" presName="accent_1" presStyleCnt="0"/>
      <dgm:spPr/>
    </dgm:pt>
    <dgm:pt modelId="{D95D0E8E-B00B-47ED-BD6C-773CFD7C6E74}" type="pres">
      <dgm:prSet presAssocID="{651EE52D-C148-49D8-9B12-E07905147E24}" presName="accentRepeatNode" presStyleLbl="solidFgAcc1" presStyleIdx="0" presStyleCnt="3"/>
      <dgm:spPr>
        <a:blipFill rotWithShape="0">
          <a:blip xmlns:r="http://schemas.openxmlformats.org/officeDocument/2006/relationships" r:embed="rId1"/>
          <a:srcRect/>
          <a:stretch>
            <a:fillRect/>
          </a:stretch>
        </a:blipFill>
      </dgm:spPr>
    </dgm:pt>
    <dgm:pt modelId="{CB069006-2E29-459E-B37A-52BC6913D45C}" type="pres">
      <dgm:prSet presAssocID="{B2C27F0E-2A5E-4060-95D3-AB016FD4E25D}" presName="text_2" presStyleLbl="node1" presStyleIdx="1" presStyleCnt="3">
        <dgm:presLayoutVars>
          <dgm:bulletEnabled val="1"/>
        </dgm:presLayoutVars>
      </dgm:prSet>
      <dgm:spPr/>
    </dgm:pt>
    <dgm:pt modelId="{E79B1EB1-11C2-4E83-84B2-286FB20A63D0}" type="pres">
      <dgm:prSet presAssocID="{B2C27F0E-2A5E-4060-95D3-AB016FD4E25D}" presName="accent_2" presStyleCnt="0"/>
      <dgm:spPr/>
    </dgm:pt>
    <dgm:pt modelId="{AAFAB383-D348-4177-9960-CB4412587C46}" type="pres">
      <dgm:prSet presAssocID="{B2C27F0E-2A5E-4060-95D3-AB016FD4E25D}" presName="accentRepeatNode" presStyleLbl="solidFgAcc1" presStyleIdx="1" presStyleCnt="3"/>
      <dgm:spPr>
        <a:blipFill rotWithShape="0">
          <a:blip xmlns:r="http://schemas.openxmlformats.org/officeDocument/2006/relationships" r:embed="rId2"/>
          <a:srcRect/>
          <a:stretch>
            <a:fillRect/>
          </a:stretch>
        </a:blipFill>
      </dgm:spPr>
    </dgm:pt>
    <dgm:pt modelId="{0B525E66-BAEE-47C3-9ADD-9197E7665D48}" type="pres">
      <dgm:prSet presAssocID="{BB60298C-E8F8-4503-8F5F-3F8699A1D684}" presName="text_3" presStyleLbl="node1" presStyleIdx="2" presStyleCnt="3">
        <dgm:presLayoutVars>
          <dgm:bulletEnabled val="1"/>
        </dgm:presLayoutVars>
      </dgm:prSet>
      <dgm:spPr/>
    </dgm:pt>
    <dgm:pt modelId="{67C53BC1-C427-42B5-8BA7-1F6B42D5BED0}" type="pres">
      <dgm:prSet presAssocID="{BB60298C-E8F8-4503-8F5F-3F8699A1D684}" presName="accent_3" presStyleCnt="0"/>
      <dgm:spPr/>
    </dgm:pt>
    <dgm:pt modelId="{FEF59A14-0C6D-428F-A4D9-22439CCC2730}" type="pres">
      <dgm:prSet presAssocID="{BB60298C-E8F8-4503-8F5F-3F8699A1D684}" presName="accentRepeatNode" presStyleLbl="solidFgAcc1" presStyleIdx="2" presStyleCnt="3"/>
      <dgm:spPr>
        <a:blipFill rotWithShape="0">
          <a:blip xmlns:r="http://schemas.openxmlformats.org/officeDocument/2006/relationships" r:embed="rId3"/>
          <a:srcRect/>
          <a:stretch>
            <a:fillRect/>
          </a:stretch>
        </a:blipFill>
      </dgm:spPr>
    </dgm:pt>
  </dgm:ptLst>
  <dgm:cxnLst>
    <dgm:cxn modelId="{9B9C941E-F136-44A2-944E-260E19488B0A}" type="presOf" srcId="{7B3A1E86-1C51-414D-9E0F-42185AAE4C93}" destId="{98D6084A-0436-4AF4-8DC9-6031B51B65B3}" srcOrd="0" destOrd="0" presId="urn:microsoft.com/office/officeart/2008/layout/VerticalCurvedList"/>
    <dgm:cxn modelId="{601E1130-40FB-4F20-AA19-E7D0476D07CF}" type="presOf" srcId="{B2C27F0E-2A5E-4060-95D3-AB016FD4E25D}" destId="{CB069006-2E29-459E-B37A-52BC6913D45C}" srcOrd="0" destOrd="0" presId="urn:microsoft.com/office/officeart/2008/layout/VerticalCurvedList"/>
    <dgm:cxn modelId="{AD3A2E79-1737-479B-BCD3-D718359B62A0}" srcId="{45FE7776-B73B-4970-8D7A-D12835666E4F}" destId="{B2C27F0E-2A5E-4060-95D3-AB016FD4E25D}" srcOrd="1" destOrd="0" parTransId="{5F2D724E-C574-4D6F-A2BB-B75953CC6949}" sibTransId="{DD1B3256-E77E-4F42-8145-302C9020A8C6}"/>
    <dgm:cxn modelId="{7E3AF9A2-BD43-4629-B8B7-88A06799356F}" type="presOf" srcId="{45FE7776-B73B-4970-8D7A-D12835666E4F}" destId="{251F178B-CEEC-4B96-97B0-5C8EBFBDFE6B}" srcOrd="0" destOrd="0" presId="urn:microsoft.com/office/officeart/2008/layout/VerticalCurvedList"/>
    <dgm:cxn modelId="{383B65AD-5D57-4D37-877E-DCC5019B4D6A}" type="presOf" srcId="{651EE52D-C148-49D8-9B12-E07905147E24}" destId="{FC5B0630-318F-481D-8FD8-FBC94901A4C2}" srcOrd="0" destOrd="0" presId="urn:microsoft.com/office/officeart/2008/layout/VerticalCurvedList"/>
    <dgm:cxn modelId="{6B9289C0-9782-4A64-BC91-3057AF772D0F}" srcId="{45FE7776-B73B-4970-8D7A-D12835666E4F}" destId="{BB60298C-E8F8-4503-8F5F-3F8699A1D684}" srcOrd="2" destOrd="0" parTransId="{6ADDBD5C-4C8E-49C0-B0B0-D7784E9C70C4}" sibTransId="{F02B73CF-9907-4B22-AD70-5C194C3861AB}"/>
    <dgm:cxn modelId="{B4B220E0-3143-4E8A-9F29-B66786A1A702}" type="presOf" srcId="{BB60298C-E8F8-4503-8F5F-3F8699A1D684}" destId="{0B525E66-BAEE-47C3-9ADD-9197E7665D48}" srcOrd="0" destOrd="0" presId="urn:microsoft.com/office/officeart/2008/layout/VerticalCurvedList"/>
    <dgm:cxn modelId="{C1944CF8-422E-42B6-8831-A0575BF3E78C}" srcId="{45FE7776-B73B-4970-8D7A-D12835666E4F}" destId="{651EE52D-C148-49D8-9B12-E07905147E24}" srcOrd="0" destOrd="0" parTransId="{F62A0B54-1929-485C-ABC8-3690CB9DF42E}" sibTransId="{7B3A1E86-1C51-414D-9E0F-42185AAE4C93}"/>
    <dgm:cxn modelId="{EAE4E132-E4E3-4A18-A2C0-3AB91A42FB5E}" type="presParOf" srcId="{251F178B-CEEC-4B96-97B0-5C8EBFBDFE6B}" destId="{1BFFB855-3EC7-4330-9B98-DC6F7409F5D7}" srcOrd="0" destOrd="0" presId="urn:microsoft.com/office/officeart/2008/layout/VerticalCurvedList"/>
    <dgm:cxn modelId="{CB97506E-0DEC-47C7-8566-1769145623A9}" type="presParOf" srcId="{1BFFB855-3EC7-4330-9B98-DC6F7409F5D7}" destId="{BC549890-566D-49C9-8106-26E98555A385}" srcOrd="0" destOrd="0" presId="urn:microsoft.com/office/officeart/2008/layout/VerticalCurvedList"/>
    <dgm:cxn modelId="{EDB8E097-977A-410E-910C-5DC438EC804D}" type="presParOf" srcId="{BC549890-566D-49C9-8106-26E98555A385}" destId="{D1F3395A-D124-4A8F-A761-42AA8F0EEE12}" srcOrd="0" destOrd="0" presId="urn:microsoft.com/office/officeart/2008/layout/VerticalCurvedList"/>
    <dgm:cxn modelId="{28787233-D156-4AA3-943B-BB39783589A8}" type="presParOf" srcId="{BC549890-566D-49C9-8106-26E98555A385}" destId="{98D6084A-0436-4AF4-8DC9-6031B51B65B3}" srcOrd="1" destOrd="0" presId="urn:microsoft.com/office/officeart/2008/layout/VerticalCurvedList"/>
    <dgm:cxn modelId="{69763F9F-C5BA-4968-B1DB-3B702AE2AC55}" type="presParOf" srcId="{BC549890-566D-49C9-8106-26E98555A385}" destId="{780CFEC4-6C25-4185-A775-C8F4FED5B62B}" srcOrd="2" destOrd="0" presId="urn:microsoft.com/office/officeart/2008/layout/VerticalCurvedList"/>
    <dgm:cxn modelId="{AFF2B885-BDE3-4CED-8D91-A108B2C02058}" type="presParOf" srcId="{BC549890-566D-49C9-8106-26E98555A385}" destId="{070E0404-2E35-4F3A-BA41-D43C8715C615}" srcOrd="3" destOrd="0" presId="urn:microsoft.com/office/officeart/2008/layout/VerticalCurvedList"/>
    <dgm:cxn modelId="{231D32CC-B209-4215-A4FE-B7AF2547FA51}" type="presParOf" srcId="{1BFFB855-3EC7-4330-9B98-DC6F7409F5D7}" destId="{FC5B0630-318F-481D-8FD8-FBC94901A4C2}" srcOrd="1" destOrd="0" presId="urn:microsoft.com/office/officeart/2008/layout/VerticalCurvedList"/>
    <dgm:cxn modelId="{84CB8B07-0920-4F79-9068-A6A34CA5214D}" type="presParOf" srcId="{1BFFB855-3EC7-4330-9B98-DC6F7409F5D7}" destId="{C075660D-D408-4890-A263-E338B19869C4}" srcOrd="2" destOrd="0" presId="urn:microsoft.com/office/officeart/2008/layout/VerticalCurvedList"/>
    <dgm:cxn modelId="{DA8A6EBD-E5C4-4EA0-961F-2DC1616C35B7}" type="presParOf" srcId="{C075660D-D408-4890-A263-E338B19869C4}" destId="{D95D0E8E-B00B-47ED-BD6C-773CFD7C6E74}" srcOrd="0" destOrd="0" presId="urn:microsoft.com/office/officeart/2008/layout/VerticalCurvedList"/>
    <dgm:cxn modelId="{30F6B6B4-27E7-4035-9867-E367B3CD736A}" type="presParOf" srcId="{1BFFB855-3EC7-4330-9B98-DC6F7409F5D7}" destId="{CB069006-2E29-459E-B37A-52BC6913D45C}" srcOrd="3" destOrd="0" presId="urn:microsoft.com/office/officeart/2008/layout/VerticalCurvedList"/>
    <dgm:cxn modelId="{2E59958B-79AE-4727-8A97-92C755F0D036}" type="presParOf" srcId="{1BFFB855-3EC7-4330-9B98-DC6F7409F5D7}" destId="{E79B1EB1-11C2-4E83-84B2-286FB20A63D0}" srcOrd="4" destOrd="0" presId="urn:microsoft.com/office/officeart/2008/layout/VerticalCurvedList"/>
    <dgm:cxn modelId="{3D4C1398-A681-4299-A92B-D162EEE86591}" type="presParOf" srcId="{E79B1EB1-11C2-4E83-84B2-286FB20A63D0}" destId="{AAFAB383-D348-4177-9960-CB4412587C46}" srcOrd="0" destOrd="0" presId="urn:microsoft.com/office/officeart/2008/layout/VerticalCurvedList"/>
    <dgm:cxn modelId="{6AF39E5E-00E4-477C-96FB-FC8752D6C6B3}" type="presParOf" srcId="{1BFFB855-3EC7-4330-9B98-DC6F7409F5D7}" destId="{0B525E66-BAEE-47C3-9ADD-9197E7665D48}" srcOrd="5" destOrd="0" presId="urn:microsoft.com/office/officeart/2008/layout/VerticalCurvedList"/>
    <dgm:cxn modelId="{19463560-AEB2-4D98-9A1D-78C5F781121C}" type="presParOf" srcId="{1BFFB855-3EC7-4330-9B98-DC6F7409F5D7}" destId="{67C53BC1-C427-42B5-8BA7-1F6B42D5BED0}" srcOrd="6" destOrd="0" presId="urn:microsoft.com/office/officeart/2008/layout/VerticalCurvedList"/>
    <dgm:cxn modelId="{3193EDB7-36F6-4887-97C4-5F5081EB436D}" type="presParOf" srcId="{67C53BC1-C427-42B5-8BA7-1F6B42D5BED0}" destId="{FEF59A14-0C6D-428F-A4D9-22439CCC273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901369-AEFF-46DA-B249-440B63F4CF9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5C13F3E-C984-4DA5-8BFA-81B2B732E39B}">
      <dgm:prSet/>
      <dgm:spPr/>
      <dgm:t>
        <a:bodyPr/>
        <a:lstStyle/>
        <a:p>
          <a:r>
            <a:rPr lang="en-US" dirty="0"/>
            <a:t>Microsoft Social Engagement</a:t>
          </a:r>
        </a:p>
      </dgm:t>
    </dgm:pt>
    <dgm:pt modelId="{88E16E3A-1531-4A52-8A96-5DF439728C70}" type="parTrans" cxnId="{6F37161B-DB65-4CD7-810D-FEE0923FF9B3}">
      <dgm:prSet/>
      <dgm:spPr/>
      <dgm:t>
        <a:bodyPr/>
        <a:lstStyle/>
        <a:p>
          <a:endParaRPr lang="en-US"/>
        </a:p>
      </dgm:t>
    </dgm:pt>
    <dgm:pt modelId="{5EB02F8B-E9A4-4CAA-8772-EFCD184FA216}" type="sibTrans" cxnId="{6F37161B-DB65-4CD7-810D-FEE0923FF9B3}">
      <dgm:prSet/>
      <dgm:spPr/>
      <dgm:t>
        <a:bodyPr/>
        <a:lstStyle/>
        <a:p>
          <a:endParaRPr lang="en-US"/>
        </a:p>
      </dgm:t>
    </dgm:pt>
    <dgm:pt modelId="{2CDE828D-A15E-4E6B-8B8E-25C72CF19F95}">
      <dgm:prSet/>
      <dgm:spPr/>
      <dgm:t>
        <a:bodyPr/>
        <a:lstStyle/>
        <a:p>
          <a:r>
            <a:rPr lang="en-US" dirty="0"/>
            <a:t>Microsoft Relationship Sales</a:t>
          </a:r>
        </a:p>
      </dgm:t>
    </dgm:pt>
    <dgm:pt modelId="{409B7642-ECA9-46B0-86E5-14D863DB1088}" type="parTrans" cxnId="{EC366C1B-E6AB-4BA7-ABF9-4C891F9E6A05}">
      <dgm:prSet/>
      <dgm:spPr/>
      <dgm:t>
        <a:bodyPr/>
        <a:lstStyle/>
        <a:p>
          <a:endParaRPr lang="en-US"/>
        </a:p>
      </dgm:t>
    </dgm:pt>
    <dgm:pt modelId="{BFCBC695-CFAF-44CA-8F4A-1F9DD8B99549}" type="sibTrans" cxnId="{EC366C1B-E6AB-4BA7-ABF9-4C891F9E6A05}">
      <dgm:prSet/>
      <dgm:spPr/>
      <dgm:t>
        <a:bodyPr/>
        <a:lstStyle/>
        <a:p>
          <a:endParaRPr lang="en-US"/>
        </a:p>
      </dgm:t>
    </dgm:pt>
    <dgm:pt modelId="{7E19CBC7-CBD3-4C18-99B9-1C53584296CC}" type="pres">
      <dgm:prSet presAssocID="{FF901369-AEFF-46DA-B249-440B63F4CF93}" presName="Name0" presStyleCnt="0">
        <dgm:presLayoutVars>
          <dgm:chMax val="7"/>
          <dgm:chPref val="7"/>
          <dgm:dir/>
        </dgm:presLayoutVars>
      </dgm:prSet>
      <dgm:spPr/>
    </dgm:pt>
    <dgm:pt modelId="{85B3D1C8-ACDA-46F2-8585-32E3CB97B675}" type="pres">
      <dgm:prSet presAssocID="{FF901369-AEFF-46DA-B249-440B63F4CF93}" presName="Name1" presStyleCnt="0"/>
      <dgm:spPr/>
    </dgm:pt>
    <dgm:pt modelId="{9E2E8ABF-CCBE-42AD-AD4C-DC3EB30C358C}" type="pres">
      <dgm:prSet presAssocID="{FF901369-AEFF-46DA-B249-440B63F4CF93}" presName="cycle" presStyleCnt="0"/>
      <dgm:spPr/>
    </dgm:pt>
    <dgm:pt modelId="{87D8FB3E-E72F-4E74-993C-15452AD75524}" type="pres">
      <dgm:prSet presAssocID="{FF901369-AEFF-46DA-B249-440B63F4CF93}" presName="srcNode" presStyleLbl="node1" presStyleIdx="0" presStyleCnt="2"/>
      <dgm:spPr/>
    </dgm:pt>
    <dgm:pt modelId="{0790BF06-C487-4E81-A793-DD8337C22191}" type="pres">
      <dgm:prSet presAssocID="{FF901369-AEFF-46DA-B249-440B63F4CF93}" presName="conn" presStyleLbl="parChTrans1D2" presStyleIdx="0" presStyleCnt="1"/>
      <dgm:spPr/>
    </dgm:pt>
    <dgm:pt modelId="{07BF4ECF-AF44-471F-BF2B-91E5E7EB6DDF}" type="pres">
      <dgm:prSet presAssocID="{FF901369-AEFF-46DA-B249-440B63F4CF93}" presName="extraNode" presStyleLbl="node1" presStyleIdx="0" presStyleCnt="2"/>
      <dgm:spPr/>
    </dgm:pt>
    <dgm:pt modelId="{366981E3-6E6F-4252-8D9A-12EAAA61D0C0}" type="pres">
      <dgm:prSet presAssocID="{FF901369-AEFF-46DA-B249-440B63F4CF93}" presName="dstNode" presStyleLbl="node1" presStyleIdx="0" presStyleCnt="2"/>
      <dgm:spPr/>
    </dgm:pt>
    <dgm:pt modelId="{C327B2AD-69BB-4921-AFA6-5FFF45905427}" type="pres">
      <dgm:prSet presAssocID="{05C13F3E-C984-4DA5-8BFA-81B2B732E39B}" presName="text_1" presStyleLbl="node1" presStyleIdx="0" presStyleCnt="2">
        <dgm:presLayoutVars>
          <dgm:bulletEnabled val="1"/>
        </dgm:presLayoutVars>
      </dgm:prSet>
      <dgm:spPr/>
    </dgm:pt>
    <dgm:pt modelId="{5D70030A-9785-42E6-99A3-6088D1FDFCA8}" type="pres">
      <dgm:prSet presAssocID="{05C13F3E-C984-4DA5-8BFA-81B2B732E39B}" presName="accent_1" presStyleCnt="0"/>
      <dgm:spPr/>
    </dgm:pt>
    <dgm:pt modelId="{543A6A8A-A776-40AA-AB10-16F0E8AACAC3}" type="pres">
      <dgm:prSet presAssocID="{05C13F3E-C984-4DA5-8BFA-81B2B732E39B}" presName="accentRepeatNode" presStyleLbl="solidFgAcc1" presStyleIdx="0" presStyleCnt="2"/>
      <dgm:spPr>
        <a:blipFill rotWithShape="0">
          <a:blip xmlns:r="http://schemas.openxmlformats.org/officeDocument/2006/relationships" r:embed="rId1"/>
          <a:srcRect/>
          <a:stretch>
            <a:fillRect/>
          </a:stretch>
        </a:blipFill>
      </dgm:spPr>
    </dgm:pt>
    <dgm:pt modelId="{53766882-D5FC-4865-A2E5-3AE29942355F}" type="pres">
      <dgm:prSet presAssocID="{2CDE828D-A15E-4E6B-8B8E-25C72CF19F95}" presName="text_2" presStyleLbl="node1" presStyleIdx="1" presStyleCnt="2">
        <dgm:presLayoutVars>
          <dgm:bulletEnabled val="1"/>
        </dgm:presLayoutVars>
      </dgm:prSet>
      <dgm:spPr/>
    </dgm:pt>
    <dgm:pt modelId="{1311CD48-ADA7-4663-BD64-6FE7BDA30C14}" type="pres">
      <dgm:prSet presAssocID="{2CDE828D-A15E-4E6B-8B8E-25C72CF19F95}" presName="accent_2" presStyleCnt="0"/>
      <dgm:spPr/>
    </dgm:pt>
    <dgm:pt modelId="{A00A9246-DB0C-468B-ADD0-073C22E36931}" type="pres">
      <dgm:prSet presAssocID="{2CDE828D-A15E-4E6B-8B8E-25C72CF19F95}" presName="accentRepeatNode" presStyleLbl="solidFgAcc1" presStyleIdx="1" presStyleCnt="2"/>
      <dgm:spPr>
        <a:blipFill rotWithShape="0">
          <a:blip xmlns:r="http://schemas.openxmlformats.org/officeDocument/2006/relationships" r:embed="rId2"/>
          <a:srcRect/>
          <a:stretch>
            <a:fillRect/>
          </a:stretch>
        </a:blipFill>
      </dgm:spPr>
    </dgm:pt>
  </dgm:ptLst>
  <dgm:cxnLst>
    <dgm:cxn modelId="{6F37161B-DB65-4CD7-810D-FEE0923FF9B3}" srcId="{FF901369-AEFF-46DA-B249-440B63F4CF93}" destId="{05C13F3E-C984-4DA5-8BFA-81B2B732E39B}" srcOrd="0" destOrd="0" parTransId="{88E16E3A-1531-4A52-8A96-5DF439728C70}" sibTransId="{5EB02F8B-E9A4-4CAA-8772-EFCD184FA216}"/>
    <dgm:cxn modelId="{EC366C1B-E6AB-4BA7-ABF9-4C891F9E6A05}" srcId="{FF901369-AEFF-46DA-B249-440B63F4CF93}" destId="{2CDE828D-A15E-4E6B-8B8E-25C72CF19F95}" srcOrd="1" destOrd="0" parTransId="{409B7642-ECA9-46B0-86E5-14D863DB1088}" sibTransId="{BFCBC695-CFAF-44CA-8F4A-1F9DD8B99549}"/>
    <dgm:cxn modelId="{4385421D-C0D3-4EB8-8681-A325889BE636}" type="presOf" srcId="{05C13F3E-C984-4DA5-8BFA-81B2B732E39B}" destId="{C327B2AD-69BB-4921-AFA6-5FFF45905427}" srcOrd="0" destOrd="0" presId="urn:microsoft.com/office/officeart/2008/layout/VerticalCurvedList"/>
    <dgm:cxn modelId="{53C73564-097C-4071-89B7-F48FF6D64E56}" type="presOf" srcId="{2CDE828D-A15E-4E6B-8B8E-25C72CF19F95}" destId="{53766882-D5FC-4865-A2E5-3AE29942355F}" srcOrd="0" destOrd="0" presId="urn:microsoft.com/office/officeart/2008/layout/VerticalCurvedList"/>
    <dgm:cxn modelId="{3B8F727B-5447-4036-8063-9AF7224CDF71}" type="presOf" srcId="{5EB02F8B-E9A4-4CAA-8772-EFCD184FA216}" destId="{0790BF06-C487-4E81-A793-DD8337C22191}" srcOrd="0" destOrd="0" presId="urn:microsoft.com/office/officeart/2008/layout/VerticalCurvedList"/>
    <dgm:cxn modelId="{E8EB99C4-585B-437F-8691-3FBE89914829}" type="presOf" srcId="{FF901369-AEFF-46DA-B249-440B63F4CF93}" destId="{7E19CBC7-CBD3-4C18-99B9-1C53584296CC}" srcOrd="0" destOrd="0" presId="urn:microsoft.com/office/officeart/2008/layout/VerticalCurvedList"/>
    <dgm:cxn modelId="{CA7BB45B-9172-4131-91A7-FB8D11EFDFB3}" type="presParOf" srcId="{7E19CBC7-CBD3-4C18-99B9-1C53584296CC}" destId="{85B3D1C8-ACDA-46F2-8585-32E3CB97B675}" srcOrd="0" destOrd="0" presId="urn:microsoft.com/office/officeart/2008/layout/VerticalCurvedList"/>
    <dgm:cxn modelId="{F5C08EA4-F18D-4976-BF37-38C8FAD0B753}" type="presParOf" srcId="{85B3D1C8-ACDA-46F2-8585-32E3CB97B675}" destId="{9E2E8ABF-CCBE-42AD-AD4C-DC3EB30C358C}" srcOrd="0" destOrd="0" presId="urn:microsoft.com/office/officeart/2008/layout/VerticalCurvedList"/>
    <dgm:cxn modelId="{3DBCD20D-2A93-4942-A67A-4480A788376B}" type="presParOf" srcId="{9E2E8ABF-CCBE-42AD-AD4C-DC3EB30C358C}" destId="{87D8FB3E-E72F-4E74-993C-15452AD75524}" srcOrd="0" destOrd="0" presId="urn:microsoft.com/office/officeart/2008/layout/VerticalCurvedList"/>
    <dgm:cxn modelId="{65103C4D-6BD1-493A-B960-62BDAE6DCFD2}" type="presParOf" srcId="{9E2E8ABF-CCBE-42AD-AD4C-DC3EB30C358C}" destId="{0790BF06-C487-4E81-A793-DD8337C22191}" srcOrd="1" destOrd="0" presId="urn:microsoft.com/office/officeart/2008/layout/VerticalCurvedList"/>
    <dgm:cxn modelId="{A26A51F0-347D-4854-A710-A8D5EA8DB618}" type="presParOf" srcId="{9E2E8ABF-CCBE-42AD-AD4C-DC3EB30C358C}" destId="{07BF4ECF-AF44-471F-BF2B-91E5E7EB6DDF}" srcOrd="2" destOrd="0" presId="urn:microsoft.com/office/officeart/2008/layout/VerticalCurvedList"/>
    <dgm:cxn modelId="{0E4BD5A2-441A-4CB7-8507-303C7501A379}" type="presParOf" srcId="{9E2E8ABF-CCBE-42AD-AD4C-DC3EB30C358C}" destId="{366981E3-6E6F-4252-8D9A-12EAAA61D0C0}" srcOrd="3" destOrd="0" presId="urn:microsoft.com/office/officeart/2008/layout/VerticalCurvedList"/>
    <dgm:cxn modelId="{BDF6FA27-73C3-49F7-9B2D-C58EFEBF450E}" type="presParOf" srcId="{85B3D1C8-ACDA-46F2-8585-32E3CB97B675}" destId="{C327B2AD-69BB-4921-AFA6-5FFF45905427}" srcOrd="1" destOrd="0" presId="urn:microsoft.com/office/officeart/2008/layout/VerticalCurvedList"/>
    <dgm:cxn modelId="{7D7D216A-71D2-42CC-AB9F-AA7BDB05684D}" type="presParOf" srcId="{85B3D1C8-ACDA-46F2-8585-32E3CB97B675}" destId="{5D70030A-9785-42E6-99A3-6088D1FDFCA8}" srcOrd="2" destOrd="0" presId="urn:microsoft.com/office/officeart/2008/layout/VerticalCurvedList"/>
    <dgm:cxn modelId="{F299ADB4-AB0F-45F7-9277-8BAE1969A6C1}" type="presParOf" srcId="{5D70030A-9785-42E6-99A3-6088D1FDFCA8}" destId="{543A6A8A-A776-40AA-AB10-16F0E8AACAC3}" srcOrd="0" destOrd="0" presId="urn:microsoft.com/office/officeart/2008/layout/VerticalCurvedList"/>
    <dgm:cxn modelId="{EEDFEB96-30D8-47EA-9941-5536F14D5BA7}" type="presParOf" srcId="{85B3D1C8-ACDA-46F2-8585-32E3CB97B675}" destId="{53766882-D5FC-4865-A2E5-3AE29942355F}" srcOrd="3" destOrd="0" presId="urn:microsoft.com/office/officeart/2008/layout/VerticalCurvedList"/>
    <dgm:cxn modelId="{133191E2-AB39-450D-B53D-B07FFFBAC036}" type="presParOf" srcId="{85B3D1C8-ACDA-46F2-8585-32E3CB97B675}" destId="{1311CD48-ADA7-4663-BD64-6FE7BDA30C14}" srcOrd="4" destOrd="0" presId="urn:microsoft.com/office/officeart/2008/layout/VerticalCurvedList"/>
    <dgm:cxn modelId="{B2FA8A62-C79E-46E1-BB2F-54F86636A5F6}" type="presParOf" srcId="{1311CD48-ADA7-4663-BD64-6FE7BDA30C14}" destId="{A00A9246-DB0C-468B-ADD0-073C22E3693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C8B3CF-1988-4F94-AF7A-6FE39CB3848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BD7F9CB-9E1E-478C-85E9-77DA4C478BD9}">
      <dgm:prSet/>
      <dgm:spPr/>
      <dgm:t>
        <a:bodyPr/>
        <a:lstStyle/>
        <a:p>
          <a:r>
            <a:rPr lang="en-US"/>
            <a:t>Provides additional functionality to Dynamics 365</a:t>
          </a:r>
        </a:p>
      </dgm:t>
    </dgm:pt>
    <dgm:pt modelId="{A85D9712-9D71-4DDB-A817-7B4A54412A69}" type="parTrans" cxnId="{CC896D68-BD85-4DBD-B3CF-DF698359119B}">
      <dgm:prSet/>
      <dgm:spPr/>
      <dgm:t>
        <a:bodyPr/>
        <a:lstStyle/>
        <a:p>
          <a:endParaRPr lang="en-US"/>
        </a:p>
      </dgm:t>
    </dgm:pt>
    <dgm:pt modelId="{EA6C0E61-F2E3-479F-8466-13902512A304}" type="sibTrans" cxnId="{CC896D68-BD85-4DBD-B3CF-DF698359119B}">
      <dgm:prSet/>
      <dgm:spPr/>
      <dgm:t>
        <a:bodyPr/>
        <a:lstStyle/>
        <a:p>
          <a:endParaRPr lang="en-US"/>
        </a:p>
      </dgm:t>
    </dgm:pt>
    <dgm:pt modelId="{0F3DE399-AD92-43CD-AC40-53717CED4844}">
      <dgm:prSet/>
      <dgm:spPr/>
      <dgm:t>
        <a:bodyPr/>
        <a:lstStyle/>
        <a:p>
          <a:r>
            <a:rPr lang="en-US"/>
            <a:t>Machine Learning</a:t>
          </a:r>
        </a:p>
      </dgm:t>
    </dgm:pt>
    <dgm:pt modelId="{83AD5EF7-3DAA-4BA9-8202-89C2682B3FEC}" type="parTrans" cxnId="{29BD1180-BDF3-463B-BE94-F338D87D77E9}">
      <dgm:prSet/>
      <dgm:spPr/>
      <dgm:t>
        <a:bodyPr/>
        <a:lstStyle/>
        <a:p>
          <a:endParaRPr lang="en-US"/>
        </a:p>
      </dgm:t>
    </dgm:pt>
    <dgm:pt modelId="{261932BA-7B5A-4801-B6DE-8F32C8DAD785}" type="sibTrans" cxnId="{29BD1180-BDF3-463B-BE94-F338D87D77E9}">
      <dgm:prSet/>
      <dgm:spPr/>
      <dgm:t>
        <a:bodyPr/>
        <a:lstStyle/>
        <a:p>
          <a:endParaRPr lang="en-US"/>
        </a:p>
      </dgm:t>
    </dgm:pt>
    <dgm:pt modelId="{28E4ACF1-57CA-4E22-87A3-A230372122D2}">
      <dgm:prSet/>
      <dgm:spPr/>
      <dgm:t>
        <a:bodyPr/>
        <a:lstStyle/>
        <a:p>
          <a:r>
            <a:rPr lang="en-US"/>
            <a:t>Advanced Analytics</a:t>
          </a:r>
        </a:p>
      </dgm:t>
    </dgm:pt>
    <dgm:pt modelId="{2E6397C8-7565-4AA0-8025-82319BF530D6}" type="parTrans" cxnId="{2C209158-D526-43B3-9255-AD36356086BC}">
      <dgm:prSet/>
      <dgm:spPr/>
      <dgm:t>
        <a:bodyPr/>
        <a:lstStyle/>
        <a:p>
          <a:endParaRPr lang="en-US"/>
        </a:p>
      </dgm:t>
    </dgm:pt>
    <dgm:pt modelId="{EAA4EC9E-63DA-448B-BCDF-1EFF079115C9}" type="sibTrans" cxnId="{2C209158-D526-43B3-9255-AD36356086BC}">
      <dgm:prSet/>
      <dgm:spPr/>
      <dgm:t>
        <a:bodyPr/>
        <a:lstStyle/>
        <a:p>
          <a:endParaRPr lang="en-US"/>
        </a:p>
      </dgm:t>
    </dgm:pt>
    <dgm:pt modelId="{7AF7FA1A-47D6-4558-A0E8-2D7846FDEE08}">
      <dgm:prSet/>
      <dgm:spPr/>
      <dgm:t>
        <a:bodyPr/>
        <a:lstStyle/>
        <a:p>
          <a:r>
            <a:rPr lang="en-US"/>
            <a:t>IoT</a:t>
          </a:r>
        </a:p>
      </dgm:t>
    </dgm:pt>
    <dgm:pt modelId="{A3BC8D86-8933-47E2-B19A-E95CDEAD7C71}" type="parTrans" cxnId="{BC41D9CA-A228-46A5-B0A3-615E71FFA96A}">
      <dgm:prSet/>
      <dgm:spPr/>
      <dgm:t>
        <a:bodyPr/>
        <a:lstStyle/>
        <a:p>
          <a:endParaRPr lang="en-US"/>
        </a:p>
      </dgm:t>
    </dgm:pt>
    <dgm:pt modelId="{D6B4CC68-00CE-4024-9114-408A06A2F0B5}" type="sibTrans" cxnId="{BC41D9CA-A228-46A5-B0A3-615E71FFA96A}">
      <dgm:prSet/>
      <dgm:spPr/>
      <dgm:t>
        <a:bodyPr/>
        <a:lstStyle/>
        <a:p>
          <a:endParaRPr lang="en-US"/>
        </a:p>
      </dgm:t>
    </dgm:pt>
    <dgm:pt modelId="{6DEE37C7-3F49-4D3A-A2F8-2146A7A3B84F}" type="pres">
      <dgm:prSet presAssocID="{DCC8B3CF-1988-4F94-AF7A-6FE39CB38489}" presName="linear" presStyleCnt="0">
        <dgm:presLayoutVars>
          <dgm:animLvl val="lvl"/>
          <dgm:resizeHandles val="exact"/>
        </dgm:presLayoutVars>
      </dgm:prSet>
      <dgm:spPr/>
    </dgm:pt>
    <dgm:pt modelId="{DBFBC451-0A57-45D5-BB63-0AD93DEAA6EF}" type="pres">
      <dgm:prSet presAssocID="{9BD7F9CB-9E1E-478C-85E9-77DA4C478BD9}" presName="parentText" presStyleLbl="node1" presStyleIdx="0" presStyleCnt="1">
        <dgm:presLayoutVars>
          <dgm:chMax val="0"/>
          <dgm:bulletEnabled val="1"/>
        </dgm:presLayoutVars>
      </dgm:prSet>
      <dgm:spPr/>
    </dgm:pt>
    <dgm:pt modelId="{B3FD3B1B-1470-4578-A615-EAE13D8F91E0}" type="pres">
      <dgm:prSet presAssocID="{9BD7F9CB-9E1E-478C-85E9-77DA4C478BD9}" presName="childText" presStyleLbl="revTx" presStyleIdx="0" presStyleCnt="1">
        <dgm:presLayoutVars>
          <dgm:bulletEnabled val="1"/>
        </dgm:presLayoutVars>
      </dgm:prSet>
      <dgm:spPr/>
    </dgm:pt>
  </dgm:ptLst>
  <dgm:cxnLst>
    <dgm:cxn modelId="{CC896D68-BD85-4DBD-B3CF-DF698359119B}" srcId="{DCC8B3CF-1988-4F94-AF7A-6FE39CB38489}" destId="{9BD7F9CB-9E1E-478C-85E9-77DA4C478BD9}" srcOrd="0" destOrd="0" parTransId="{A85D9712-9D71-4DDB-A817-7B4A54412A69}" sibTransId="{EA6C0E61-F2E3-479F-8466-13902512A304}"/>
    <dgm:cxn modelId="{2C209158-D526-43B3-9255-AD36356086BC}" srcId="{9BD7F9CB-9E1E-478C-85E9-77DA4C478BD9}" destId="{28E4ACF1-57CA-4E22-87A3-A230372122D2}" srcOrd="1" destOrd="0" parTransId="{2E6397C8-7565-4AA0-8025-82319BF530D6}" sibTransId="{EAA4EC9E-63DA-448B-BCDF-1EFF079115C9}"/>
    <dgm:cxn modelId="{4E0D225A-CA9B-4425-98AB-5BAA522CFC44}" type="presOf" srcId="{28E4ACF1-57CA-4E22-87A3-A230372122D2}" destId="{B3FD3B1B-1470-4578-A615-EAE13D8F91E0}" srcOrd="0" destOrd="1" presId="urn:microsoft.com/office/officeart/2005/8/layout/vList2"/>
    <dgm:cxn modelId="{8A96B27E-6275-4FEA-A5E1-F87B5D3E0FFA}" type="presOf" srcId="{7AF7FA1A-47D6-4558-A0E8-2D7846FDEE08}" destId="{B3FD3B1B-1470-4578-A615-EAE13D8F91E0}" srcOrd="0" destOrd="2" presId="urn:microsoft.com/office/officeart/2005/8/layout/vList2"/>
    <dgm:cxn modelId="{5DFBEB7E-B02A-44CD-9EE5-2470F83C68C4}" type="presOf" srcId="{9BD7F9CB-9E1E-478C-85E9-77DA4C478BD9}" destId="{DBFBC451-0A57-45D5-BB63-0AD93DEAA6EF}" srcOrd="0" destOrd="0" presId="urn:microsoft.com/office/officeart/2005/8/layout/vList2"/>
    <dgm:cxn modelId="{29BD1180-BDF3-463B-BE94-F338D87D77E9}" srcId="{9BD7F9CB-9E1E-478C-85E9-77DA4C478BD9}" destId="{0F3DE399-AD92-43CD-AC40-53717CED4844}" srcOrd="0" destOrd="0" parTransId="{83AD5EF7-3DAA-4BA9-8202-89C2682B3FEC}" sibTransId="{261932BA-7B5A-4801-B6DE-8F32C8DAD785}"/>
    <dgm:cxn modelId="{4A13248D-B66C-459C-AE8D-63321EB2AD6C}" type="presOf" srcId="{0F3DE399-AD92-43CD-AC40-53717CED4844}" destId="{B3FD3B1B-1470-4578-A615-EAE13D8F91E0}" srcOrd="0" destOrd="0" presId="urn:microsoft.com/office/officeart/2005/8/layout/vList2"/>
    <dgm:cxn modelId="{BC41D9CA-A228-46A5-B0A3-615E71FFA96A}" srcId="{9BD7F9CB-9E1E-478C-85E9-77DA4C478BD9}" destId="{7AF7FA1A-47D6-4558-A0E8-2D7846FDEE08}" srcOrd="2" destOrd="0" parTransId="{A3BC8D86-8933-47E2-B19A-E95CDEAD7C71}" sibTransId="{D6B4CC68-00CE-4024-9114-408A06A2F0B5}"/>
    <dgm:cxn modelId="{791C0BCD-9D3F-4710-8B50-892C435D031D}" type="presOf" srcId="{DCC8B3CF-1988-4F94-AF7A-6FE39CB38489}" destId="{6DEE37C7-3F49-4D3A-A2F8-2146A7A3B84F}" srcOrd="0" destOrd="0" presId="urn:microsoft.com/office/officeart/2005/8/layout/vList2"/>
    <dgm:cxn modelId="{1FB3C1EB-9181-4BF4-AE15-ED3203E53E5C}" type="presParOf" srcId="{6DEE37C7-3F49-4D3A-A2F8-2146A7A3B84F}" destId="{DBFBC451-0A57-45D5-BB63-0AD93DEAA6EF}" srcOrd="0" destOrd="0" presId="urn:microsoft.com/office/officeart/2005/8/layout/vList2"/>
    <dgm:cxn modelId="{93A815B4-9C79-469B-81F3-6CC4404E2420}" type="presParOf" srcId="{6DEE37C7-3F49-4D3A-A2F8-2146A7A3B84F}" destId="{B3FD3B1B-1470-4578-A615-EAE13D8F91E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EB7D05-2C52-4966-8887-CB3B0EBB14C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4628238-C142-4D8D-ACD5-43221CE03179}">
      <dgm:prSet/>
      <dgm:spPr/>
      <dgm:t>
        <a:bodyPr/>
        <a:lstStyle/>
        <a:p>
          <a:r>
            <a:rPr lang="en-US"/>
            <a:t>Integrates to many different external sources</a:t>
          </a:r>
        </a:p>
      </dgm:t>
    </dgm:pt>
    <dgm:pt modelId="{E05DB024-DCBA-4481-A67E-E557875FD889}" type="parTrans" cxnId="{F801FEC6-5E1F-49A6-8A4C-3CDF002A347F}">
      <dgm:prSet/>
      <dgm:spPr/>
      <dgm:t>
        <a:bodyPr/>
        <a:lstStyle/>
        <a:p>
          <a:endParaRPr lang="en-US"/>
        </a:p>
      </dgm:t>
    </dgm:pt>
    <dgm:pt modelId="{74EF22A0-D264-4289-BBB3-67D738F8CFC5}" type="sibTrans" cxnId="{F801FEC6-5E1F-49A6-8A4C-3CDF002A347F}">
      <dgm:prSet/>
      <dgm:spPr/>
      <dgm:t>
        <a:bodyPr/>
        <a:lstStyle/>
        <a:p>
          <a:endParaRPr lang="en-US"/>
        </a:p>
      </dgm:t>
    </dgm:pt>
    <dgm:pt modelId="{6F395B81-E1AB-4145-B16C-AEFC92055DBB}">
      <dgm:prSet/>
      <dgm:spPr/>
      <dgm:t>
        <a:bodyPr/>
        <a:lstStyle/>
        <a:p>
          <a:r>
            <a:rPr lang="en-US"/>
            <a:t>Inbound</a:t>
          </a:r>
        </a:p>
      </dgm:t>
    </dgm:pt>
    <dgm:pt modelId="{44A90FF3-0EFD-4101-B354-A7B0EFE7290F}" type="parTrans" cxnId="{26D0D9E8-142D-49E9-A527-4D102C276151}">
      <dgm:prSet/>
      <dgm:spPr/>
      <dgm:t>
        <a:bodyPr/>
        <a:lstStyle/>
        <a:p>
          <a:endParaRPr lang="en-US"/>
        </a:p>
      </dgm:t>
    </dgm:pt>
    <dgm:pt modelId="{9DBFB542-DE58-4DA4-B361-072B23286A3F}" type="sibTrans" cxnId="{26D0D9E8-142D-49E9-A527-4D102C276151}">
      <dgm:prSet/>
      <dgm:spPr/>
      <dgm:t>
        <a:bodyPr/>
        <a:lstStyle/>
        <a:p>
          <a:endParaRPr lang="en-US"/>
        </a:p>
      </dgm:t>
    </dgm:pt>
    <dgm:pt modelId="{F53F5761-EB1B-4636-8C0D-12C90270064F}">
      <dgm:prSet/>
      <dgm:spPr/>
      <dgm:t>
        <a:bodyPr/>
        <a:lstStyle/>
        <a:p>
          <a:r>
            <a:rPr lang="en-US"/>
            <a:t>Outbound</a:t>
          </a:r>
        </a:p>
      </dgm:t>
    </dgm:pt>
    <dgm:pt modelId="{866A6BC9-91EE-4C1B-9582-9D30C1B82FF1}" type="parTrans" cxnId="{E57DBE43-B6A7-4C32-AD9A-2E5495A43CC5}">
      <dgm:prSet/>
      <dgm:spPr/>
      <dgm:t>
        <a:bodyPr/>
        <a:lstStyle/>
        <a:p>
          <a:endParaRPr lang="en-US"/>
        </a:p>
      </dgm:t>
    </dgm:pt>
    <dgm:pt modelId="{4A0DD5DF-BF1F-47DA-8F03-A5BD88B7E700}" type="sibTrans" cxnId="{E57DBE43-B6A7-4C32-AD9A-2E5495A43CC5}">
      <dgm:prSet/>
      <dgm:spPr/>
      <dgm:t>
        <a:bodyPr/>
        <a:lstStyle/>
        <a:p>
          <a:endParaRPr lang="en-US"/>
        </a:p>
      </dgm:t>
    </dgm:pt>
    <dgm:pt modelId="{5CE6C207-ABCE-44BD-B229-E36A0086D9F9}" type="pres">
      <dgm:prSet presAssocID="{2DEB7D05-2C52-4966-8887-CB3B0EBB14C9}" presName="linear" presStyleCnt="0">
        <dgm:presLayoutVars>
          <dgm:animLvl val="lvl"/>
          <dgm:resizeHandles val="exact"/>
        </dgm:presLayoutVars>
      </dgm:prSet>
      <dgm:spPr/>
    </dgm:pt>
    <dgm:pt modelId="{A0498DED-3027-4AC6-A1B7-D6BD5F166603}" type="pres">
      <dgm:prSet presAssocID="{E4628238-C142-4D8D-ACD5-43221CE03179}" presName="parentText" presStyleLbl="node1" presStyleIdx="0" presStyleCnt="1">
        <dgm:presLayoutVars>
          <dgm:chMax val="0"/>
          <dgm:bulletEnabled val="1"/>
        </dgm:presLayoutVars>
      </dgm:prSet>
      <dgm:spPr/>
    </dgm:pt>
    <dgm:pt modelId="{74EF1851-9E09-4C3E-B15B-13732E36FA23}" type="pres">
      <dgm:prSet presAssocID="{E4628238-C142-4D8D-ACD5-43221CE03179}" presName="childText" presStyleLbl="revTx" presStyleIdx="0" presStyleCnt="1">
        <dgm:presLayoutVars>
          <dgm:bulletEnabled val="1"/>
        </dgm:presLayoutVars>
      </dgm:prSet>
      <dgm:spPr/>
    </dgm:pt>
  </dgm:ptLst>
  <dgm:cxnLst>
    <dgm:cxn modelId="{1D2C2F1A-9625-49E9-8EBE-870D35CC88BD}" type="presOf" srcId="{F53F5761-EB1B-4636-8C0D-12C90270064F}" destId="{74EF1851-9E09-4C3E-B15B-13732E36FA23}" srcOrd="0" destOrd="1" presId="urn:microsoft.com/office/officeart/2005/8/layout/vList2"/>
    <dgm:cxn modelId="{DE71B539-A169-45DB-8F3F-A630AA88DBA2}" type="presOf" srcId="{E4628238-C142-4D8D-ACD5-43221CE03179}" destId="{A0498DED-3027-4AC6-A1B7-D6BD5F166603}" srcOrd="0" destOrd="0" presId="urn:microsoft.com/office/officeart/2005/8/layout/vList2"/>
    <dgm:cxn modelId="{6113D53B-0183-4312-8F8E-3CA089E684F4}" type="presOf" srcId="{6F395B81-E1AB-4145-B16C-AEFC92055DBB}" destId="{74EF1851-9E09-4C3E-B15B-13732E36FA23}" srcOrd="0" destOrd="0" presId="urn:microsoft.com/office/officeart/2005/8/layout/vList2"/>
    <dgm:cxn modelId="{E57DBE43-B6A7-4C32-AD9A-2E5495A43CC5}" srcId="{E4628238-C142-4D8D-ACD5-43221CE03179}" destId="{F53F5761-EB1B-4636-8C0D-12C90270064F}" srcOrd="1" destOrd="0" parTransId="{866A6BC9-91EE-4C1B-9582-9D30C1B82FF1}" sibTransId="{4A0DD5DF-BF1F-47DA-8F03-A5BD88B7E700}"/>
    <dgm:cxn modelId="{F801FEC6-5E1F-49A6-8A4C-3CDF002A347F}" srcId="{2DEB7D05-2C52-4966-8887-CB3B0EBB14C9}" destId="{E4628238-C142-4D8D-ACD5-43221CE03179}" srcOrd="0" destOrd="0" parTransId="{E05DB024-DCBA-4481-A67E-E557875FD889}" sibTransId="{74EF22A0-D264-4289-BBB3-67D738F8CFC5}"/>
    <dgm:cxn modelId="{26D0D9E8-142D-49E9-A527-4D102C276151}" srcId="{E4628238-C142-4D8D-ACD5-43221CE03179}" destId="{6F395B81-E1AB-4145-B16C-AEFC92055DBB}" srcOrd="0" destOrd="0" parTransId="{44A90FF3-0EFD-4101-B354-A7B0EFE7290F}" sibTransId="{9DBFB542-DE58-4DA4-B361-072B23286A3F}"/>
    <dgm:cxn modelId="{D4CB45FC-A555-4513-AE49-0CE72F727BFB}" type="presOf" srcId="{2DEB7D05-2C52-4966-8887-CB3B0EBB14C9}" destId="{5CE6C207-ABCE-44BD-B229-E36A0086D9F9}" srcOrd="0" destOrd="0" presId="urn:microsoft.com/office/officeart/2005/8/layout/vList2"/>
    <dgm:cxn modelId="{C2FFBA2A-3460-4966-889C-CB91CA73279D}" type="presParOf" srcId="{5CE6C207-ABCE-44BD-B229-E36A0086D9F9}" destId="{A0498DED-3027-4AC6-A1B7-D6BD5F166603}" srcOrd="0" destOrd="0" presId="urn:microsoft.com/office/officeart/2005/8/layout/vList2"/>
    <dgm:cxn modelId="{603C258A-B469-4A01-B3E5-D5EB3B0EE004}" type="presParOf" srcId="{5CE6C207-ABCE-44BD-B229-E36A0086D9F9}" destId="{74EF1851-9E09-4C3E-B15B-13732E36FA2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64C5A5-E4A7-4B0A-AFD8-47CD99D34B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6B63A6C-CEB8-4A99-8421-F558A363FF8F}">
      <dgm:prSet/>
      <dgm:spPr/>
      <dgm:t>
        <a:bodyPr/>
        <a:lstStyle/>
        <a:p>
          <a:r>
            <a:rPr lang="en-US"/>
            <a:t>What problem are you trying to solve?</a:t>
          </a:r>
        </a:p>
      </dgm:t>
    </dgm:pt>
    <dgm:pt modelId="{9249ECA3-7320-48F6-AC66-2E958ABA5D8D}" type="parTrans" cxnId="{19CDD483-E2E5-4383-ABAD-C90B37F9C209}">
      <dgm:prSet/>
      <dgm:spPr/>
      <dgm:t>
        <a:bodyPr/>
        <a:lstStyle/>
        <a:p>
          <a:endParaRPr lang="en-US"/>
        </a:p>
      </dgm:t>
    </dgm:pt>
    <dgm:pt modelId="{143B0E97-3482-45FA-87B7-3687C4474359}" type="sibTrans" cxnId="{19CDD483-E2E5-4383-ABAD-C90B37F9C209}">
      <dgm:prSet/>
      <dgm:spPr/>
      <dgm:t>
        <a:bodyPr/>
        <a:lstStyle/>
        <a:p>
          <a:endParaRPr lang="en-US"/>
        </a:p>
      </dgm:t>
    </dgm:pt>
    <dgm:pt modelId="{82EC3A7E-B26B-4888-BB24-2F2385FB6448}" type="pres">
      <dgm:prSet presAssocID="{F764C5A5-E4A7-4B0A-AFD8-47CD99D34B06}" presName="linear" presStyleCnt="0">
        <dgm:presLayoutVars>
          <dgm:animLvl val="lvl"/>
          <dgm:resizeHandles val="exact"/>
        </dgm:presLayoutVars>
      </dgm:prSet>
      <dgm:spPr/>
    </dgm:pt>
    <dgm:pt modelId="{B84C00CF-31A8-416E-A2E0-164A759B184B}" type="pres">
      <dgm:prSet presAssocID="{C6B63A6C-CEB8-4A99-8421-F558A363FF8F}" presName="parentText" presStyleLbl="node1" presStyleIdx="0" presStyleCnt="1">
        <dgm:presLayoutVars>
          <dgm:chMax val="0"/>
          <dgm:bulletEnabled val="1"/>
        </dgm:presLayoutVars>
      </dgm:prSet>
      <dgm:spPr/>
    </dgm:pt>
  </dgm:ptLst>
  <dgm:cxnLst>
    <dgm:cxn modelId="{19CDD483-E2E5-4383-ABAD-C90B37F9C209}" srcId="{F764C5A5-E4A7-4B0A-AFD8-47CD99D34B06}" destId="{C6B63A6C-CEB8-4A99-8421-F558A363FF8F}" srcOrd="0" destOrd="0" parTransId="{9249ECA3-7320-48F6-AC66-2E958ABA5D8D}" sibTransId="{143B0E97-3482-45FA-87B7-3687C4474359}"/>
    <dgm:cxn modelId="{015893F6-7A63-40A6-934B-ACCE3A87BE23}" type="presOf" srcId="{C6B63A6C-CEB8-4A99-8421-F558A363FF8F}" destId="{B84C00CF-31A8-416E-A2E0-164A759B184B}" srcOrd="0" destOrd="0" presId="urn:microsoft.com/office/officeart/2005/8/layout/vList2"/>
    <dgm:cxn modelId="{6EA5A4FE-6D65-4326-9772-2CBC8D3DBFC3}" type="presOf" srcId="{F764C5A5-E4A7-4B0A-AFD8-47CD99D34B06}" destId="{82EC3A7E-B26B-4888-BB24-2F2385FB6448}" srcOrd="0" destOrd="0" presId="urn:microsoft.com/office/officeart/2005/8/layout/vList2"/>
    <dgm:cxn modelId="{CD5570A2-B257-43BE-972D-A831A2114E5F}" type="presParOf" srcId="{82EC3A7E-B26B-4888-BB24-2F2385FB6448}" destId="{B84C00CF-31A8-416E-A2E0-164A759B184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E4DB0F-6F21-4489-A2B2-BEA6246D93F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3BB0FE-2912-4D17-A98B-A6D443342D20}">
      <dgm:prSet/>
      <dgm:spPr/>
      <dgm:t>
        <a:bodyPr/>
        <a:lstStyle/>
        <a:p>
          <a:r>
            <a:rPr lang="en-US"/>
            <a:t>Get a Dynamics 365 partner involved</a:t>
          </a:r>
        </a:p>
      </dgm:t>
    </dgm:pt>
    <dgm:pt modelId="{571939FD-ABC4-43F3-8796-6317CE7E9EB3}" type="parTrans" cxnId="{D554E2E2-0327-4500-8113-6EE5F9B14F83}">
      <dgm:prSet/>
      <dgm:spPr/>
      <dgm:t>
        <a:bodyPr/>
        <a:lstStyle/>
        <a:p>
          <a:endParaRPr lang="en-US"/>
        </a:p>
      </dgm:t>
    </dgm:pt>
    <dgm:pt modelId="{F4F41C06-DAC2-4FBD-B6E5-BE515B7E067E}" type="sibTrans" cxnId="{D554E2E2-0327-4500-8113-6EE5F9B14F83}">
      <dgm:prSet/>
      <dgm:spPr/>
      <dgm:t>
        <a:bodyPr/>
        <a:lstStyle/>
        <a:p>
          <a:endParaRPr lang="en-US"/>
        </a:p>
      </dgm:t>
    </dgm:pt>
    <dgm:pt modelId="{34D214A0-2C8B-4F1C-9755-0D2A46E14970}">
      <dgm:prSet/>
      <dgm:spPr/>
      <dgm:t>
        <a:bodyPr/>
        <a:lstStyle/>
        <a:p>
          <a:r>
            <a:rPr lang="en-US"/>
            <a:t>Advice</a:t>
          </a:r>
        </a:p>
      </dgm:t>
    </dgm:pt>
    <dgm:pt modelId="{222A893C-F059-4A06-8A81-C09DB003FBBE}" type="parTrans" cxnId="{C1A3A58D-84AF-475A-BCAF-A5A928E554ED}">
      <dgm:prSet/>
      <dgm:spPr/>
      <dgm:t>
        <a:bodyPr/>
        <a:lstStyle/>
        <a:p>
          <a:endParaRPr lang="en-US"/>
        </a:p>
      </dgm:t>
    </dgm:pt>
    <dgm:pt modelId="{26503958-9E37-4BEC-AEBE-3BF8DF281EBB}" type="sibTrans" cxnId="{C1A3A58D-84AF-475A-BCAF-A5A928E554ED}">
      <dgm:prSet/>
      <dgm:spPr/>
      <dgm:t>
        <a:bodyPr/>
        <a:lstStyle/>
        <a:p>
          <a:endParaRPr lang="en-US"/>
        </a:p>
      </dgm:t>
    </dgm:pt>
    <dgm:pt modelId="{1DA3FD3E-0707-47A8-B1C1-6AA83DD24DAA}">
      <dgm:prSet/>
      <dgm:spPr/>
      <dgm:t>
        <a:bodyPr/>
        <a:lstStyle/>
        <a:p>
          <a:r>
            <a:rPr lang="en-US"/>
            <a:t>Design</a:t>
          </a:r>
        </a:p>
      </dgm:t>
    </dgm:pt>
    <dgm:pt modelId="{918AA6F3-669F-4A5E-AFA8-9ECE478F25B1}" type="parTrans" cxnId="{CC6890FB-B37F-4D4B-BDF0-C8533530659A}">
      <dgm:prSet/>
      <dgm:spPr/>
      <dgm:t>
        <a:bodyPr/>
        <a:lstStyle/>
        <a:p>
          <a:endParaRPr lang="en-US"/>
        </a:p>
      </dgm:t>
    </dgm:pt>
    <dgm:pt modelId="{568BC2CF-F7D1-4B54-9F07-6B1252354E4C}" type="sibTrans" cxnId="{CC6890FB-B37F-4D4B-BDF0-C8533530659A}">
      <dgm:prSet/>
      <dgm:spPr/>
      <dgm:t>
        <a:bodyPr/>
        <a:lstStyle/>
        <a:p>
          <a:endParaRPr lang="en-US"/>
        </a:p>
      </dgm:t>
    </dgm:pt>
    <dgm:pt modelId="{C905DE2B-54CC-4916-B953-57723FEBE8DD}">
      <dgm:prSet/>
      <dgm:spPr/>
      <dgm:t>
        <a:bodyPr/>
        <a:lstStyle/>
        <a:p>
          <a:r>
            <a:rPr lang="en-US"/>
            <a:t>Implementation</a:t>
          </a:r>
        </a:p>
      </dgm:t>
    </dgm:pt>
    <dgm:pt modelId="{56C911BE-94B9-4216-B5DF-5D3F743177A7}" type="parTrans" cxnId="{4C5955FB-1E56-49BD-86C0-02E2950858BD}">
      <dgm:prSet/>
      <dgm:spPr/>
      <dgm:t>
        <a:bodyPr/>
        <a:lstStyle/>
        <a:p>
          <a:endParaRPr lang="en-US"/>
        </a:p>
      </dgm:t>
    </dgm:pt>
    <dgm:pt modelId="{5804C409-CFBD-47CA-8B96-1C8BA160788C}" type="sibTrans" cxnId="{4C5955FB-1E56-49BD-86C0-02E2950858BD}">
      <dgm:prSet/>
      <dgm:spPr/>
      <dgm:t>
        <a:bodyPr/>
        <a:lstStyle/>
        <a:p>
          <a:endParaRPr lang="en-US"/>
        </a:p>
      </dgm:t>
    </dgm:pt>
    <dgm:pt modelId="{36168D57-770D-4BB6-B1BD-E8ED03373E55}" type="pres">
      <dgm:prSet presAssocID="{71E4DB0F-6F21-4489-A2B2-BEA6246D93F7}" presName="linear" presStyleCnt="0">
        <dgm:presLayoutVars>
          <dgm:animLvl val="lvl"/>
          <dgm:resizeHandles val="exact"/>
        </dgm:presLayoutVars>
      </dgm:prSet>
      <dgm:spPr/>
    </dgm:pt>
    <dgm:pt modelId="{CDC07E15-B848-4399-80E2-8B4C70683E81}" type="pres">
      <dgm:prSet presAssocID="{233BB0FE-2912-4D17-A98B-A6D443342D20}" presName="parentText" presStyleLbl="node1" presStyleIdx="0" presStyleCnt="1">
        <dgm:presLayoutVars>
          <dgm:chMax val="0"/>
          <dgm:bulletEnabled val="1"/>
        </dgm:presLayoutVars>
      </dgm:prSet>
      <dgm:spPr/>
    </dgm:pt>
    <dgm:pt modelId="{32A69A33-1055-4C17-973F-B7B47D29CE62}" type="pres">
      <dgm:prSet presAssocID="{233BB0FE-2912-4D17-A98B-A6D443342D20}" presName="childText" presStyleLbl="revTx" presStyleIdx="0" presStyleCnt="1">
        <dgm:presLayoutVars>
          <dgm:bulletEnabled val="1"/>
        </dgm:presLayoutVars>
      </dgm:prSet>
      <dgm:spPr/>
    </dgm:pt>
  </dgm:ptLst>
  <dgm:cxnLst>
    <dgm:cxn modelId="{F5314826-AADB-4C66-BA13-1CBB0C67EF00}" type="presOf" srcId="{34D214A0-2C8B-4F1C-9755-0D2A46E14970}" destId="{32A69A33-1055-4C17-973F-B7B47D29CE62}" srcOrd="0" destOrd="0" presId="urn:microsoft.com/office/officeart/2005/8/layout/vList2"/>
    <dgm:cxn modelId="{F14CDD4C-0414-40F1-A5B0-C4DA57CC8FF8}" type="presOf" srcId="{71E4DB0F-6F21-4489-A2B2-BEA6246D93F7}" destId="{36168D57-770D-4BB6-B1BD-E8ED03373E55}" srcOrd="0" destOrd="0" presId="urn:microsoft.com/office/officeart/2005/8/layout/vList2"/>
    <dgm:cxn modelId="{B436C856-EC13-4C13-B4E5-925FCF514FD0}" type="presOf" srcId="{1DA3FD3E-0707-47A8-B1C1-6AA83DD24DAA}" destId="{32A69A33-1055-4C17-973F-B7B47D29CE62}" srcOrd="0" destOrd="1" presId="urn:microsoft.com/office/officeart/2005/8/layout/vList2"/>
    <dgm:cxn modelId="{AABBA688-D94B-4357-BCF7-DF76EE6CCC49}" type="presOf" srcId="{C905DE2B-54CC-4916-B953-57723FEBE8DD}" destId="{32A69A33-1055-4C17-973F-B7B47D29CE62}" srcOrd="0" destOrd="2" presId="urn:microsoft.com/office/officeart/2005/8/layout/vList2"/>
    <dgm:cxn modelId="{C1A3A58D-84AF-475A-BCAF-A5A928E554ED}" srcId="{233BB0FE-2912-4D17-A98B-A6D443342D20}" destId="{34D214A0-2C8B-4F1C-9755-0D2A46E14970}" srcOrd="0" destOrd="0" parTransId="{222A893C-F059-4A06-8A81-C09DB003FBBE}" sibTransId="{26503958-9E37-4BEC-AEBE-3BF8DF281EBB}"/>
    <dgm:cxn modelId="{9A000AB8-77B7-428D-B0C5-A33E78BA102B}" type="presOf" srcId="{233BB0FE-2912-4D17-A98B-A6D443342D20}" destId="{CDC07E15-B848-4399-80E2-8B4C70683E81}" srcOrd="0" destOrd="0" presId="urn:microsoft.com/office/officeart/2005/8/layout/vList2"/>
    <dgm:cxn modelId="{D554E2E2-0327-4500-8113-6EE5F9B14F83}" srcId="{71E4DB0F-6F21-4489-A2B2-BEA6246D93F7}" destId="{233BB0FE-2912-4D17-A98B-A6D443342D20}" srcOrd="0" destOrd="0" parTransId="{571939FD-ABC4-43F3-8796-6317CE7E9EB3}" sibTransId="{F4F41C06-DAC2-4FBD-B6E5-BE515B7E067E}"/>
    <dgm:cxn modelId="{4C5955FB-1E56-49BD-86C0-02E2950858BD}" srcId="{233BB0FE-2912-4D17-A98B-A6D443342D20}" destId="{C905DE2B-54CC-4916-B953-57723FEBE8DD}" srcOrd="2" destOrd="0" parTransId="{56C911BE-94B9-4216-B5DF-5D3F743177A7}" sibTransId="{5804C409-CFBD-47CA-8B96-1C8BA160788C}"/>
    <dgm:cxn modelId="{CC6890FB-B37F-4D4B-BDF0-C8533530659A}" srcId="{233BB0FE-2912-4D17-A98B-A6D443342D20}" destId="{1DA3FD3E-0707-47A8-B1C1-6AA83DD24DAA}" srcOrd="1" destOrd="0" parTransId="{918AA6F3-669F-4A5E-AFA8-9ECE478F25B1}" sibTransId="{568BC2CF-F7D1-4B54-9F07-6B1252354E4C}"/>
    <dgm:cxn modelId="{98509649-2075-4D94-BC25-E0A561C6B92A}" type="presParOf" srcId="{36168D57-770D-4BB6-B1BD-E8ED03373E55}" destId="{CDC07E15-B848-4399-80E2-8B4C70683E81}" srcOrd="0" destOrd="0" presId="urn:microsoft.com/office/officeart/2005/8/layout/vList2"/>
    <dgm:cxn modelId="{885F6B14-2B3F-45C1-A182-ECD83909D95A}" type="presParOf" srcId="{36168D57-770D-4BB6-B1BD-E8ED03373E55}" destId="{32A69A33-1055-4C17-973F-B7B47D29CE6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28E6B-88E4-434B-8FFD-E197112A7822}">
      <dsp:nvSpPr>
        <dsp:cNvPr id="0" name=""/>
        <dsp:cNvSpPr/>
      </dsp:nvSpPr>
      <dsp:spPr>
        <a:xfrm>
          <a:off x="529485" y="1205"/>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mitch@xrmcoaches.com</a:t>
          </a:r>
        </a:p>
      </dsp:txBody>
      <dsp:txXfrm>
        <a:off x="529485" y="1205"/>
        <a:ext cx="2108299" cy="1264979"/>
      </dsp:txXfrm>
    </dsp:sp>
    <dsp:sp modelId="{98CA834C-EA1B-4EDD-A975-C3553746A0BB}">
      <dsp:nvSpPr>
        <dsp:cNvPr id="0" name=""/>
        <dsp:cNvSpPr/>
      </dsp:nvSpPr>
      <dsp:spPr>
        <a:xfrm>
          <a:off x="2848614" y="1205"/>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t>
          </a:r>
          <a:r>
            <a:rPr lang="en-US" sz="1300" b="1" kern="1200" dirty="0" err="1"/>
            <a:t>mitchmilam</a:t>
          </a:r>
          <a:endParaRPr lang="en-US" sz="1300" b="1" kern="1200" dirty="0"/>
        </a:p>
      </dsp:txBody>
      <dsp:txXfrm>
        <a:off x="2848614" y="1205"/>
        <a:ext cx="2108299" cy="1264979"/>
      </dsp:txXfrm>
    </dsp:sp>
    <dsp:sp modelId="{044371A1-A917-4243-8E08-67FDE3AD59BB}">
      <dsp:nvSpPr>
        <dsp:cNvPr id="0" name=""/>
        <dsp:cNvSpPr/>
      </dsp:nvSpPr>
      <dsp:spPr>
        <a:xfrm>
          <a:off x="529485" y="1477014"/>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linkedin.com/in/mitchmilam</a:t>
          </a:r>
        </a:p>
      </dsp:txBody>
      <dsp:txXfrm>
        <a:off x="529485" y="1477014"/>
        <a:ext cx="2108299" cy="1264979"/>
      </dsp:txXfrm>
    </dsp:sp>
    <dsp:sp modelId="{10CD7BE3-4F34-455A-9576-1B2E7AECE308}">
      <dsp:nvSpPr>
        <dsp:cNvPr id="0" name=""/>
        <dsp:cNvSpPr/>
      </dsp:nvSpPr>
      <dsp:spPr>
        <a:xfrm>
          <a:off x="2848614" y="1477014"/>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youtube.com/xRMCoaches</a:t>
          </a:r>
        </a:p>
      </dsp:txBody>
      <dsp:txXfrm>
        <a:off x="2848614" y="1477014"/>
        <a:ext cx="2108299" cy="12649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BA0EE-3949-41E6-B53C-C2552FD2C4F9}">
      <dsp:nvSpPr>
        <dsp:cNvPr id="0" name=""/>
        <dsp:cNvSpPr/>
      </dsp:nvSpPr>
      <dsp:spPr>
        <a:xfrm>
          <a:off x="0" y="442276"/>
          <a:ext cx="82296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Dynamics platform is tailor-made for iterative development</a:t>
          </a:r>
        </a:p>
      </dsp:txBody>
      <dsp:txXfrm>
        <a:off x="28100" y="470376"/>
        <a:ext cx="8173400" cy="519439"/>
      </dsp:txXfrm>
    </dsp:sp>
    <dsp:sp modelId="{3A0CFCA6-1219-4F31-848E-382EAAB4F126}">
      <dsp:nvSpPr>
        <dsp:cNvPr id="0" name=""/>
        <dsp:cNvSpPr/>
      </dsp:nvSpPr>
      <dsp:spPr>
        <a:xfrm>
          <a:off x="0" y="1087036"/>
          <a:ext cx="82296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Use that to your advantage</a:t>
          </a:r>
        </a:p>
      </dsp:txBody>
      <dsp:txXfrm>
        <a:off x="28100" y="1115136"/>
        <a:ext cx="8173400" cy="519439"/>
      </dsp:txXfrm>
    </dsp:sp>
    <dsp:sp modelId="{B5276244-B8D5-420A-912E-4BD654104F80}">
      <dsp:nvSpPr>
        <dsp:cNvPr id="0" name=""/>
        <dsp:cNvSpPr/>
      </dsp:nvSpPr>
      <dsp:spPr>
        <a:xfrm>
          <a:off x="0" y="1731796"/>
          <a:ext cx="82296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Again, take small steps</a:t>
          </a:r>
        </a:p>
      </dsp:txBody>
      <dsp:txXfrm>
        <a:off x="28100" y="1759896"/>
        <a:ext cx="8173400" cy="519439"/>
      </dsp:txXfrm>
    </dsp:sp>
    <dsp:sp modelId="{26B7BACC-C271-4705-B5CE-F0D4BE715A3A}">
      <dsp:nvSpPr>
        <dsp:cNvPr id="0" name=""/>
        <dsp:cNvSpPr/>
      </dsp:nvSpPr>
      <dsp:spPr>
        <a:xfrm>
          <a:off x="0" y="2376556"/>
          <a:ext cx="8229600" cy="5756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Re-apply knowledge gained as you progress</a:t>
          </a:r>
        </a:p>
      </dsp:txBody>
      <dsp:txXfrm>
        <a:off x="28100" y="2404656"/>
        <a:ext cx="8173400" cy="5194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4B9D0-C00A-4208-A177-B9018BBF619A}">
      <dsp:nvSpPr>
        <dsp:cNvPr id="0" name=""/>
        <dsp:cNvSpPr/>
      </dsp:nvSpPr>
      <dsp:spPr>
        <a:xfrm>
          <a:off x="0" y="19162"/>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Take small steps</a:t>
          </a:r>
        </a:p>
      </dsp:txBody>
      <dsp:txXfrm>
        <a:off x="29271" y="48433"/>
        <a:ext cx="8171058" cy="541083"/>
      </dsp:txXfrm>
    </dsp:sp>
    <dsp:sp modelId="{D8799887-2BC5-4D87-8CEC-80DCF9D95F1F}">
      <dsp:nvSpPr>
        <dsp:cNvPr id="0" name=""/>
        <dsp:cNvSpPr/>
      </dsp:nvSpPr>
      <dsp:spPr>
        <a:xfrm>
          <a:off x="0" y="690787"/>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Solve real problems</a:t>
          </a:r>
        </a:p>
      </dsp:txBody>
      <dsp:txXfrm>
        <a:off x="29271" y="720058"/>
        <a:ext cx="8171058" cy="541083"/>
      </dsp:txXfrm>
    </dsp:sp>
    <dsp:sp modelId="{8AEAE79F-4CA8-4E1B-B3D9-51B49E568B42}">
      <dsp:nvSpPr>
        <dsp:cNvPr id="0" name=""/>
        <dsp:cNvSpPr/>
      </dsp:nvSpPr>
      <dsp:spPr>
        <a:xfrm>
          <a:off x="0" y="1362412"/>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Keep the user community involved</a:t>
          </a:r>
        </a:p>
      </dsp:txBody>
      <dsp:txXfrm>
        <a:off x="29271" y="1391683"/>
        <a:ext cx="8171058" cy="5410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15D59-D979-418D-A674-E700E01B8E85}">
      <dsp:nvSpPr>
        <dsp:cNvPr id="0" name=""/>
        <dsp:cNvSpPr/>
      </dsp:nvSpPr>
      <dsp:spPr>
        <a:xfrm>
          <a:off x="0" y="12074"/>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Develop a training plan</a:t>
          </a:r>
        </a:p>
      </dsp:txBody>
      <dsp:txXfrm>
        <a:off x="29271" y="41345"/>
        <a:ext cx="8171058" cy="541083"/>
      </dsp:txXfrm>
    </dsp:sp>
    <dsp:sp modelId="{9FF7EB25-6406-484F-83A3-412732236E1C}">
      <dsp:nvSpPr>
        <dsp:cNvPr id="0" name=""/>
        <dsp:cNvSpPr/>
      </dsp:nvSpPr>
      <dsp:spPr>
        <a:xfrm>
          <a:off x="0" y="683699"/>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Get users involved</a:t>
          </a:r>
        </a:p>
      </dsp:txBody>
      <dsp:txXfrm>
        <a:off x="29271" y="712970"/>
        <a:ext cx="8171058" cy="5410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76DBA-7ECA-4799-8DFE-A1501FA9A0FC}">
      <dsp:nvSpPr>
        <dsp:cNvPr id="0" name=""/>
        <dsp:cNvSpPr/>
      </dsp:nvSpPr>
      <dsp:spPr>
        <a:xfrm>
          <a:off x="0" y="8385"/>
          <a:ext cx="8229600" cy="10740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Much of Dynamics 365 can be configured without writing a single line of code</a:t>
          </a:r>
        </a:p>
      </dsp:txBody>
      <dsp:txXfrm>
        <a:off x="52431" y="60816"/>
        <a:ext cx="8124738" cy="969198"/>
      </dsp:txXfrm>
    </dsp:sp>
    <dsp:sp modelId="{AEE99829-4064-4413-8124-252C1D747D75}">
      <dsp:nvSpPr>
        <dsp:cNvPr id="0" name=""/>
        <dsp:cNvSpPr/>
      </dsp:nvSpPr>
      <dsp:spPr>
        <a:xfrm>
          <a:off x="0" y="1160206"/>
          <a:ext cx="8229600" cy="10740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term “Customization” is often used</a:t>
          </a:r>
        </a:p>
      </dsp:txBody>
      <dsp:txXfrm>
        <a:off x="52431" y="1212637"/>
        <a:ext cx="8124738" cy="969198"/>
      </dsp:txXfrm>
    </dsp:sp>
    <dsp:sp modelId="{48DAED9A-F421-4CEC-AE65-B07F2F24D66D}">
      <dsp:nvSpPr>
        <dsp:cNvPr id="0" name=""/>
        <dsp:cNvSpPr/>
      </dsp:nvSpPr>
      <dsp:spPr>
        <a:xfrm>
          <a:off x="0" y="2312025"/>
          <a:ext cx="8229600" cy="10740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Customization in other products is actually writing code</a:t>
          </a:r>
        </a:p>
      </dsp:txBody>
      <dsp:txXfrm>
        <a:off x="52431" y="2364456"/>
        <a:ext cx="8124738" cy="9691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410C6-B0A8-4F94-9E43-E6B7063865C7}">
      <dsp:nvSpPr>
        <dsp:cNvPr id="0" name=""/>
        <dsp:cNvSpPr/>
      </dsp:nvSpPr>
      <dsp:spPr>
        <a:xfrm>
          <a:off x="0" y="8181"/>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Capture data important to your organization</a:t>
          </a:r>
        </a:p>
      </dsp:txBody>
      <dsp:txXfrm>
        <a:off x="26930" y="35111"/>
        <a:ext cx="8175740" cy="497795"/>
      </dsp:txXfrm>
    </dsp:sp>
    <dsp:sp modelId="{4622C5E1-F126-496B-AEB4-D9EAA6DEA8C2}">
      <dsp:nvSpPr>
        <dsp:cNvPr id="0" name=""/>
        <dsp:cNvSpPr/>
      </dsp:nvSpPr>
      <dsp:spPr>
        <a:xfrm>
          <a:off x="0" y="559836"/>
          <a:ext cx="8229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New entities</a:t>
          </a:r>
        </a:p>
        <a:p>
          <a:pPr marL="171450" lvl="1" indent="-171450" algn="l" defTabSz="800100">
            <a:lnSpc>
              <a:spcPct val="90000"/>
            </a:lnSpc>
            <a:spcBef>
              <a:spcPct val="0"/>
            </a:spcBef>
            <a:spcAft>
              <a:spcPct val="20000"/>
            </a:spcAft>
            <a:buChar char="•"/>
          </a:pPr>
          <a:r>
            <a:rPr lang="en-US" sz="1800" kern="1200"/>
            <a:t>New fields</a:t>
          </a:r>
        </a:p>
      </dsp:txBody>
      <dsp:txXfrm>
        <a:off x="0" y="559836"/>
        <a:ext cx="8229600" cy="618930"/>
      </dsp:txXfrm>
    </dsp:sp>
    <dsp:sp modelId="{E8332707-2534-4CC8-9850-04C6B5FE9097}">
      <dsp:nvSpPr>
        <dsp:cNvPr id="0" name=""/>
        <dsp:cNvSpPr/>
      </dsp:nvSpPr>
      <dsp:spPr>
        <a:xfrm>
          <a:off x="0" y="1178766"/>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Show data that is relevant to your users</a:t>
          </a:r>
        </a:p>
      </dsp:txBody>
      <dsp:txXfrm>
        <a:off x="26930" y="1205696"/>
        <a:ext cx="8175740" cy="497795"/>
      </dsp:txXfrm>
    </dsp:sp>
    <dsp:sp modelId="{60BE09FA-F2EE-485F-A44F-480CD30AD8AB}">
      <dsp:nvSpPr>
        <dsp:cNvPr id="0" name=""/>
        <dsp:cNvSpPr/>
      </dsp:nvSpPr>
      <dsp:spPr>
        <a:xfrm>
          <a:off x="0" y="1730422"/>
          <a:ext cx="822960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Views</a:t>
          </a:r>
        </a:p>
        <a:p>
          <a:pPr marL="171450" lvl="1" indent="-171450" algn="l" defTabSz="800100">
            <a:lnSpc>
              <a:spcPct val="90000"/>
            </a:lnSpc>
            <a:spcBef>
              <a:spcPct val="0"/>
            </a:spcBef>
            <a:spcAft>
              <a:spcPct val="20000"/>
            </a:spcAft>
            <a:buChar char="•"/>
          </a:pPr>
          <a:r>
            <a:rPr lang="en-US" sz="1800" kern="1200" dirty="0"/>
            <a:t>Forms (data entry)</a:t>
          </a:r>
        </a:p>
        <a:p>
          <a:pPr marL="171450" lvl="1" indent="-171450" algn="l" defTabSz="800100">
            <a:lnSpc>
              <a:spcPct val="90000"/>
            </a:lnSpc>
            <a:spcBef>
              <a:spcPct val="0"/>
            </a:spcBef>
            <a:spcAft>
              <a:spcPct val="20000"/>
            </a:spcAft>
            <a:buChar char="•"/>
          </a:pPr>
          <a:r>
            <a:rPr lang="en-US" sz="1800" kern="1200" dirty="0"/>
            <a:t>Charts and Dashboards</a:t>
          </a:r>
        </a:p>
      </dsp:txBody>
      <dsp:txXfrm>
        <a:off x="0" y="1730422"/>
        <a:ext cx="8229600" cy="9283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E3D3F-D71C-4B25-ABC9-C57827CBE83C}">
      <dsp:nvSpPr>
        <dsp:cNvPr id="0" name=""/>
        <dsp:cNvSpPr/>
      </dsp:nvSpPr>
      <dsp:spPr>
        <a:xfrm>
          <a:off x="0" y="16529"/>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PowerApps</a:t>
          </a:r>
        </a:p>
      </dsp:txBody>
      <dsp:txXfrm>
        <a:off x="26930" y="43459"/>
        <a:ext cx="8175740" cy="497795"/>
      </dsp:txXfrm>
    </dsp:sp>
    <dsp:sp modelId="{72D4199F-3CB6-4E35-B01A-D18F3EE726E7}">
      <dsp:nvSpPr>
        <dsp:cNvPr id="0" name=""/>
        <dsp:cNvSpPr/>
      </dsp:nvSpPr>
      <dsp:spPr>
        <a:xfrm>
          <a:off x="0" y="634424"/>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Microsoft Flow</a:t>
          </a:r>
        </a:p>
      </dsp:txBody>
      <dsp:txXfrm>
        <a:off x="26930" y="661354"/>
        <a:ext cx="8175740" cy="497795"/>
      </dsp:txXfrm>
    </dsp:sp>
    <dsp:sp modelId="{C857E476-A47B-4307-8667-752BAC24C4C2}">
      <dsp:nvSpPr>
        <dsp:cNvPr id="0" name=""/>
        <dsp:cNvSpPr/>
      </dsp:nvSpPr>
      <dsp:spPr>
        <a:xfrm>
          <a:off x="0" y="1252319"/>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JavaScript</a:t>
          </a:r>
        </a:p>
      </dsp:txBody>
      <dsp:txXfrm>
        <a:off x="26930" y="1279249"/>
        <a:ext cx="8175740" cy="497795"/>
      </dsp:txXfrm>
    </dsp:sp>
    <dsp:sp modelId="{BE5EA26B-FA5E-48B8-8D4C-8EC0A9E18335}">
      <dsp:nvSpPr>
        <dsp:cNvPr id="0" name=""/>
        <dsp:cNvSpPr/>
      </dsp:nvSpPr>
      <dsp:spPr>
        <a:xfrm>
          <a:off x="0" y="1870214"/>
          <a:ext cx="8229600"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.NET</a:t>
          </a:r>
        </a:p>
      </dsp:txBody>
      <dsp:txXfrm>
        <a:off x="26930" y="1897144"/>
        <a:ext cx="8175740" cy="49779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D2C4E-2D06-4E3D-99D4-69FCFDA61034}">
      <dsp:nvSpPr>
        <dsp:cNvPr id="0" name=""/>
        <dsp:cNvSpPr/>
      </dsp:nvSpPr>
      <dsp:spPr>
        <a:xfrm>
          <a:off x="0" y="47985"/>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Activate a trial</a:t>
          </a:r>
        </a:p>
      </dsp:txBody>
      <dsp:txXfrm>
        <a:off x="29271" y="77256"/>
        <a:ext cx="8171058" cy="541083"/>
      </dsp:txXfrm>
    </dsp:sp>
    <dsp:sp modelId="{AE8000F0-E6E6-4441-850F-BB2D6C659A90}">
      <dsp:nvSpPr>
        <dsp:cNvPr id="0" name=""/>
        <dsp:cNvSpPr/>
      </dsp:nvSpPr>
      <dsp:spPr>
        <a:xfrm>
          <a:off x="0" y="647611"/>
          <a:ext cx="8229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https://trials.dynamics.com</a:t>
          </a:r>
        </a:p>
      </dsp:txBody>
      <dsp:txXfrm>
        <a:off x="0" y="647611"/>
        <a:ext cx="8229600" cy="414000"/>
      </dsp:txXfrm>
    </dsp:sp>
    <dsp:sp modelId="{4653970F-F071-44C1-859E-5C2B0C32FFD1}">
      <dsp:nvSpPr>
        <dsp:cNvPr id="0" name=""/>
        <dsp:cNvSpPr/>
      </dsp:nvSpPr>
      <dsp:spPr>
        <a:xfrm>
          <a:off x="0" y="1061611"/>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Review the Dynamics roadmap	</a:t>
          </a:r>
        </a:p>
      </dsp:txBody>
      <dsp:txXfrm>
        <a:off x="29271" y="1090882"/>
        <a:ext cx="8171058" cy="541083"/>
      </dsp:txXfrm>
    </dsp:sp>
    <dsp:sp modelId="{45BD47B5-C2E5-4F12-A7E8-43951A2E3388}">
      <dsp:nvSpPr>
        <dsp:cNvPr id="0" name=""/>
        <dsp:cNvSpPr/>
      </dsp:nvSpPr>
      <dsp:spPr>
        <a:xfrm>
          <a:off x="0" y="1661236"/>
          <a:ext cx="8229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hlinkClick xmlns:r="http://schemas.openxmlformats.org/officeDocument/2006/relationships" r:id="rId1"/>
            </a:rPr>
            <a:t>https://roadmap.dynamics.com</a:t>
          </a:r>
          <a:endParaRPr lang="en-US" sz="2000" kern="1200"/>
        </a:p>
      </dsp:txBody>
      <dsp:txXfrm>
        <a:off x="0" y="1661236"/>
        <a:ext cx="8229600" cy="414000"/>
      </dsp:txXfrm>
    </dsp:sp>
    <dsp:sp modelId="{AD942683-3184-481F-8E4A-86DEE47CD91B}">
      <dsp:nvSpPr>
        <dsp:cNvPr id="0" name=""/>
        <dsp:cNvSpPr/>
      </dsp:nvSpPr>
      <dsp:spPr>
        <a:xfrm>
          <a:off x="0" y="2075236"/>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Do lots and lots of research</a:t>
          </a:r>
        </a:p>
      </dsp:txBody>
      <dsp:txXfrm>
        <a:off x="29271" y="2104507"/>
        <a:ext cx="8171058" cy="541083"/>
      </dsp:txXfrm>
    </dsp:sp>
    <dsp:sp modelId="{1BE44280-80CA-4140-BF4E-B9917D9D144F}">
      <dsp:nvSpPr>
        <dsp:cNvPr id="0" name=""/>
        <dsp:cNvSpPr/>
      </dsp:nvSpPr>
      <dsp:spPr>
        <a:xfrm>
          <a:off x="0" y="2746861"/>
          <a:ext cx="8229600" cy="59962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Join the CRMUG</a:t>
          </a:r>
        </a:p>
      </dsp:txBody>
      <dsp:txXfrm>
        <a:off x="29271" y="2776132"/>
        <a:ext cx="8171058"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5D923-4377-4FD1-8BED-1F3EB1814134}">
      <dsp:nvSpPr>
        <dsp:cNvPr id="0" name=""/>
        <dsp:cNvSpPr/>
      </dsp:nvSpPr>
      <dsp:spPr>
        <a:xfrm>
          <a:off x="0" y="142874"/>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Don’t ask me questions about licensing</a:t>
          </a:r>
        </a:p>
      </dsp:txBody>
      <dsp:txXfrm>
        <a:off x="0" y="142874"/>
        <a:ext cx="2571749" cy="1543050"/>
      </dsp:txXfrm>
    </dsp:sp>
    <dsp:sp modelId="{42B6622A-F12D-474D-8E71-DCB4D9623A6C}">
      <dsp:nvSpPr>
        <dsp:cNvPr id="0" name=""/>
        <dsp:cNvSpPr/>
      </dsp:nvSpPr>
      <dsp:spPr>
        <a:xfrm>
          <a:off x="2828925" y="142874"/>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Contact Microsoft</a:t>
          </a:r>
        </a:p>
      </dsp:txBody>
      <dsp:txXfrm>
        <a:off x="2828925" y="142874"/>
        <a:ext cx="2571749" cy="1543050"/>
      </dsp:txXfrm>
    </dsp:sp>
    <dsp:sp modelId="{86BA63E4-A797-4D65-BDE8-E8DFEA1FC788}">
      <dsp:nvSpPr>
        <dsp:cNvPr id="0" name=""/>
        <dsp:cNvSpPr/>
      </dsp:nvSpPr>
      <dsp:spPr>
        <a:xfrm>
          <a:off x="5657849" y="142874"/>
          <a:ext cx="2571749" cy="154305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 am not a magician or a clairvoyant</a:t>
          </a:r>
        </a:p>
      </dsp:txBody>
      <dsp:txXfrm>
        <a:off x="5657849" y="142874"/>
        <a:ext cx="2571749" cy="1543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5244D-EAA0-4BA6-AFAD-BEA4C8574F1B}">
      <dsp:nvSpPr>
        <dsp:cNvPr id="0" name=""/>
        <dsp:cNvSpPr/>
      </dsp:nvSpPr>
      <dsp:spPr>
        <a:xfrm>
          <a:off x="-3836843" y="-589249"/>
          <a:ext cx="4572970" cy="4572970"/>
        </a:xfrm>
        <a:prstGeom prst="blockArc">
          <a:avLst>
            <a:gd name="adj1" fmla="val 18900000"/>
            <a:gd name="adj2" fmla="val 2700000"/>
            <a:gd name="adj3" fmla="val 472"/>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E58157-9C73-48A8-8FAA-64322FB6A65D}">
      <dsp:nvSpPr>
        <dsp:cNvPr id="0" name=""/>
        <dsp:cNvSpPr/>
      </dsp:nvSpPr>
      <dsp:spPr>
        <a:xfrm>
          <a:off x="385806" y="260967"/>
          <a:ext cx="7799180" cy="522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50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Sales</a:t>
          </a:r>
        </a:p>
      </dsp:txBody>
      <dsp:txXfrm>
        <a:off x="385806" y="260967"/>
        <a:ext cx="7799180" cy="522205"/>
      </dsp:txXfrm>
    </dsp:sp>
    <dsp:sp modelId="{159B8F77-4999-4F92-8B3E-9752AE386CA6}">
      <dsp:nvSpPr>
        <dsp:cNvPr id="0" name=""/>
        <dsp:cNvSpPr/>
      </dsp:nvSpPr>
      <dsp:spPr>
        <a:xfrm>
          <a:off x="59428" y="195691"/>
          <a:ext cx="652756" cy="652756"/>
        </a:xfrm>
        <a:prstGeom prst="ellipse">
          <a:avLst/>
        </a:prstGeom>
        <a:blipFill rotWithShape="0">
          <a:blip xmlns:r="http://schemas.openxmlformats.org/officeDocument/2006/relationships" r:embed="rId1"/>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77B3C-C67B-42F9-BAF7-1CB65C2E26F1}">
      <dsp:nvSpPr>
        <dsp:cNvPr id="0" name=""/>
        <dsp:cNvSpPr/>
      </dsp:nvSpPr>
      <dsp:spPr>
        <a:xfrm>
          <a:off x="685199" y="1044411"/>
          <a:ext cx="7499788" cy="522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50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Customer Service</a:t>
          </a:r>
        </a:p>
      </dsp:txBody>
      <dsp:txXfrm>
        <a:off x="685199" y="1044411"/>
        <a:ext cx="7499788" cy="522205"/>
      </dsp:txXfrm>
    </dsp:sp>
    <dsp:sp modelId="{9A556403-8A73-440C-B017-8094A7AB3AA9}">
      <dsp:nvSpPr>
        <dsp:cNvPr id="0" name=""/>
        <dsp:cNvSpPr/>
      </dsp:nvSpPr>
      <dsp:spPr>
        <a:xfrm>
          <a:off x="358820" y="979135"/>
          <a:ext cx="652756" cy="652756"/>
        </a:xfrm>
        <a:prstGeom prst="ellipse">
          <a:avLst/>
        </a:prstGeom>
        <a:blipFill rotWithShape="0">
          <a:blip xmlns:r="http://schemas.openxmlformats.org/officeDocument/2006/relationships" r:embed="rId2"/>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249F85-10B3-4CCD-AB9E-D076B41E9D79}">
      <dsp:nvSpPr>
        <dsp:cNvPr id="0" name=""/>
        <dsp:cNvSpPr/>
      </dsp:nvSpPr>
      <dsp:spPr>
        <a:xfrm>
          <a:off x="685199" y="1827855"/>
          <a:ext cx="7499788" cy="522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50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Project Service Automation</a:t>
          </a:r>
        </a:p>
      </dsp:txBody>
      <dsp:txXfrm>
        <a:off x="685199" y="1827855"/>
        <a:ext cx="7499788" cy="522205"/>
      </dsp:txXfrm>
    </dsp:sp>
    <dsp:sp modelId="{261AD526-084D-48DF-91D2-F7BA6BF22441}">
      <dsp:nvSpPr>
        <dsp:cNvPr id="0" name=""/>
        <dsp:cNvSpPr/>
      </dsp:nvSpPr>
      <dsp:spPr>
        <a:xfrm>
          <a:off x="358820" y="1762579"/>
          <a:ext cx="652756" cy="652756"/>
        </a:xfrm>
        <a:prstGeom prst="ellipse">
          <a:avLst/>
        </a:prstGeom>
        <a:blipFill rotWithShape="0">
          <a:blip xmlns:r="http://schemas.openxmlformats.org/officeDocument/2006/relationships" r:embed="rId3"/>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585DD3-199C-4AFD-9D1F-DF4521C37EA8}">
      <dsp:nvSpPr>
        <dsp:cNvPr id="0" name=""/>
        <dsp:cNvSpPr/>
      </dsp:nvSpPr>
      <dsp:spPr>
        <a:xfrm>
          <a:off x="385806" y="2611299"/>
          <a:ext cx="7799180" cy="522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50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Field Service</a:t>
          </a:r>
        </a:p>
      </dsp:txBody>
      <dsp:txXfrm>
        <a:off x="385806" y="2611299"/>
        <a:ext cx="7799180" cy="522205"/>
      </dsp:txXfrm>
    </dsp:sp>
    <dsp:sp modelId="{61A284CA-5689-47B1-B769-9C7B24F5BEB9}">
      <dsp:nvSpPr>
        <dsp:cNvPr id="0" name=""/>
        <dsp:cNvSpPr/>
      </dsp:nvSpPr>
      <dsp:spPr>
        <a:xfrm>
          <a:off x="59428" y="2546023"/>
          <a:ext cx="652756" cy="652756"/>
        </a:xfrm>
        <a:prstGeom prst="ellipse">
          <a:avLst/>
        </a:prstGeom>
        <a:blipFill rotWithShape="0">
          <a:blip xmlns:r="http://schemas.openxmlformats.org/officeDocument/2006/relationships" r:embed="rId4"/>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6084A-0436-4AF4-8DC9-6031B51B65B3}">
      <dsp:nvSpPr>
        <dsp:cNvPr id="0" name=""/>
        <dsp:cNvSpPr/>
      </dsp:nvSpPr>
      <dsp:spPr>
        <a:xfrm>
          <a:off x="-2927582" y="-451017"/>
          <a:ext cx="3492833" cy="3492833"/>
        </a:xfrm>
        <a:prstGeom prst="blockArc">
          <a:avLst>
            <a:gd name="adj1" fmla="val 18900000"/>
            <a:gd name="adj2" fmla="val 2700000"/>
            <a:gd name="adj3" fmla="val 61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5B0630-318F-481D-8FD8-FBC94901A4C2}">
      <dsp:nvSpPr>
        <dsp:cNvPr id="0" name=""/>
        <dsp:cNvSpPr/>
      </dsp:nvSpPr>
      <dsp:spPr>
        <a:xfrm>
          <a:off x="363437" y="259079"/>
          <a:ext cx="7834244" cy="51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28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Finance and Operations</a:t>
          </a:r>
        </a:p>
      </dsp:txBody>
      <dsp:txXfrm>
        <a:off x="363437" y="259079"/>
        <a:ext cx="7834244" cy="518159"/>
      </dsp:txXfrm>
    </dsp:sp>
    <dsp:sp modelId="{D95D0E8E-B00B-47ED-BD6C-773CFD7C6E74}">
      <dsp:nvSpPr>
        <dsp:cNvPr id="0" name=""/>
        <dsp:cNvSpPr/>
      </dsp:nvSpPr>
      <dsp:spPr>
        <a:xfrm>
          <a:off x="39587" y="194309"/>
          <a:ext cx="647699" cy="647699"/>
        </a:xfrm>
        <a:prstGeom prst="ellipse">
          <a:avLst/>
        </a:prstGeom>
        <a:blipFill rotWithShape="0">
          <a:blip xmlns:r="http://schemas.openxmlformats.org/officeDocument/2006/relationships" r:embed="rId1"/>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069006-2E29-459E-B37A-52BC6913D45C}">
      <dsp:nvSpPr>
        <dsp:cNvPr id="0" name=""/>
        <dsp:cNvSpPr/>
      </dsp:nvSpPr>
      <dsp:spPr>
        <a:xfrm>
          <a:off x="551788" y="1036319"/>
          <a:ext cx="7645892" cy="51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28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Retail</a:t>
          </a:r>
        </a:p>
      </dsp:txBody>
      <dsp:txXfrm>
        <a:off x="551788" y="1036319"/>
        <a:ext cx="7645892" cy="518159"/>
      </dsp:txXfrm>
    </dsp:sp>
    <dsp:sp modelId="{AAFAB383-D348-4177-9960-CB4412587C46}">
      <dsp:nvSpPr>
        <dsp:cNvPr id="0" name=""/>
        <dsp:cNvSpPr/>
      </dsp:nvSpPr>
      <dsp:spPr>
        <a:xfrm>
          <a:off x="227938" y="971549"/>
          <a:ext cx="647699" cy="647699"/>
        </a:xfrm>
        <a:prstGeom prst="ellipse">
          <a:avLst/>
        </a:prstGeom>
        <a:blipFill rotWithShape="0">
          <a:blip xmlns:r="http://schemas.openxmlformats.org/officeDocument/2006/relationships" r:embed="rId2"/>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25E66-BAEE-47C3-9ADD-9197E7665D48}">
      <dsp:nvSpPr>
        <dsp:cNvPr id="0" name=""/>
        <dsp:cNvSpPr/>
      </dsp:nvSpPr>
      <dsp:spPr>
        <a:xfrm>
          <a:off x="363437" y="1813559"/>
          <a:ext cx="7834244" cy="51815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289"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Talent</a:t>
          </a:r>
        </a:p>
      </dsp:txBody>
      <dsp:txXfrm>
        <a:off x="363437" y="1813559"/>
        <a:ext cx="7834244" cy="518159"/>
      </dsp:txXfrm>
    </dsp:sp>
    <dsp:sp modelId="{FEF59A14-0C6D-428F-A4D9-22439CCC2730}">
      <dsp:nvSpPr>
        <dsp:cNvPr id="0" name=""/>
        <dsp:cNvSpPr/>
      </dsp:nvSpPr>
      <dsp:spPr>
        <a:xfrm>
          <a:off x="39587" y="1748789"/>
          <a:ext cx="647699" cy="647699"/>
        </a:xfrm>
        <a:prstGeom prst="ellipse">
          <a:avLst/>
        </a:prstGeom>
        <a:blipFill rotWithShape="0">
          <a:blip xmlns:r="http://schemas.openxmlformats.org/officeDocument/2006/relationships" r:embed="rId3"/>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0BF06-C487-4E81-A793-DD8337C22191}">
      <dsp:nvSpPr>
        <dsp:cNvPr id="0" name=""/>
        <dsp:cNvSpPr/>
      </dsp:nvSpPr>
      <dsp:spPr>
        <a:xfrm>
          <a:off x="-2055232" y="-319953"/>
          <a:ext cx="2468705" cy="2468705"/>
        </a:xfrm>
        <a:prstGeom prst="blockArc">
          <a:avLst>
            <a:gd name="adj1" fmla="val 18900000"/>
            <a:gd name="adj2" fmla="val 2700000"/>
            <a:gd name="adj3" fmla="val 87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27B2AD-69BB-4921-AFA6-5FFF45905427}">
      <dsp:nvSpPr>
        <dsp:cNvPr id="0" name=""/>
        <dsp:cNvSpPr/>
      </dsp:nvSpPr>
      <dsp:spPr>
        <a:xfrm>
          <a:off x="336178" y="261262"/>
          <a:ext cx="7883774" cy="5224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696"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Microsoft Social Engagement</a:t>
          </a:r>
        </a:p>
      </dsp:txBody>
      <dsp:txXfrm>
        <a:off x="336178" y="261262"/>
        <a:ext cx="7883774" cy="522451"/>
      </dsp:txXfrm>
    </dsp:sp>
    <dsp:sp modelId="{543A6A8A-A776-40AA-AB10-16F0E8AACAC3}">
      <dsp:nvSpPr>
        <dsp:cNvPr id="0" name=""/>
        <dsp:cNvSpPr/>
      </dsp:nvSpPr>
      <dsp:spPr>
        <a:xfrm>
          <a:off x="9646" y="195955"/>
          <a:ext cx="653064" cy="653064"/>
        </a:xfrm>
        <a:prstGeom prst="ellipse">
          <a:avLst/>
        </a:prstGeom>
        <a:blipFill rotWithShape="0">
          <a:blip xmlns:r="http://schemas.openxmlformats.org/officeDocument/2006/relationships" r:embed="rId1"/>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766882-D5FC-4865-A2E5-3AE29942355F}">
      <dsp:nvSpPr>
        <dsp:cNvPr id="0" name=""/>
        <dsp:cNvSpPr/>
      </dsp:nvSpPr>
      <dsp:spPr>
        <a:xfrm>
          <a:off x="336178" y="1045085"/>
          <a:ext cx="7883774" cy="5224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696"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Microsoft Relationship Sales</a:t>
          </a:r>
        </a:p>
      </dsp:txBody>
      <dsp:txXfrm>
        <a:off x="336178" y="1045085"/>
        <a:ext cx="7883774" cy="522451"/>
      </dsp:txXfrm>
    </dsp:sp>
    <dsp:sp modelId="{A00A9246-DB0C-468B-ADD0-073C22E36931}">
      <dsp:nvSpPr>
        <dsp:cNvPr id="0" name=""/>
        <dsp:cNvSpPr/>
      </dsp:nvSpPr>
      <dsp:spPr>
        <a:xfrm>
          <a:off x="9646" y="979779"/>
          <a:ext cx="653064" cy="653064"/>
        </a:xfrm>
        <a:prstGeom prst="ellipse">
          <a:avLst/>
        </a:prstGeom>
        <a:blipFill rotWithShape="0">
          <a:blip xmlns:r="http://schemas.openxmlformats.org/officeDocument/2006/relationships" r:embed="rId2"/>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BC451-0A57-45D5-BB63-0AD93DEAA6EF}">
      <dsp:nvSpPr>
        <dsp:cNvPr id="0" name=""/>
        <dsp:cNvSpPr/>
      </dsp:nvSpPr>
      <dsp:spPr>
        <a:xfrm>
          <a:off x="0" y="13079"/>
          <a:ext cx="8229600" cy="1272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Provides additional functionality to Dynamics 365</a:t>
          </a:r>
        </a:p>
      </dsp:txBody>
      <dsp:txXfrm>
        <a:off x="62141" y="75220"/>
        <a:ext cx="8105318" cy="1148678"/>
      </dsp:txXfrm>
    </dsp:sp>
    <dsp:sp modelId="{B3FD3B1B-1470-4578-A615-EAE13D8F91E0}">
      <dsp:nvSpPr>
        <dsp:cNvPr id="0" name=""/>
        <dsp:cNvSpPr/>
      </dsp:nvSpPr>
      <dsp:spPr>
        <a:xfrm>
          <a:off x="0" y="1286039"/>
          <a:ext cx="822960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Machine Learning</a:t>
          </a:r>
        </a:p>
        <a:p>
          <a:pPr marL="228600" lvl="1" indent="-228600" algn="l" defTabSz="1111250">
            <a:lnSpc>
              <a:spcPct val="90000"/>
            </a:lnSpc>
            <a:spcBef>
              <a:spcPct val="0"/>
            </a:spcBef>
            <a:spcAft>
              <a:spcPct val="20000"/>
            </a:spcAft>
            <a:buChar char="•"/>
          </a:pPr>
          <a:r>
            <a:rPr lang="en-US" sz="2500" kern="1200"/>
            <a:t>Advanced Analytics</a:t>
          </a:r>
        </a:p>
        <a:p>
          <a:pPr marL="228600" lvl="1" indent="-228600" algn="l" defTabSz="1111250">
            <a:lnSpc>
              <a:spcPct val="90000"/>
            </a:lnSpc>
            <a:spcBef>
              <a:spcPct val="0"/>
            </a:spcBef>
            <a:spcAft>
              <a:spcPct val="20000"/>
            </a:spcAft>
            <a:buChar char="•"/>
          </a:pPr>
          <a:r>
            <a:rPr lang="en-US" sz="2500" kern="1200"/>
            <a:t>IoT</a:t>
          </a:r>
        </a:p>
      </dsp:txBody>
      <dsp:txXfrm>
        <a:off x="0" y="1286039"/>
        <a:ext cx="8229600" cy="1291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98DED-3027-4AC6-A1B7-D6BD5F166603}">
      <dsp:nvSpPr>
        <dsp:cNvPr id="0" name=""/>
        <dsp:cNvSpPr/>
      </dsp:nvSpPr>
      <dsp:spPr>
        <a:xfrm>
          <a:off x="0" y="23879"/>
          <a:ext cx="822960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Integrates to many different external sources</a:t>
          </a:r>
        </a:p>
      </dsp:txBody>
      <dsp:txXfrm>
        <a:off x="37467" y="61346"/>
        <a:ext cx="8154666" cy="692586"/>
      </dsp:txXfrm>
    </dsp:sp>
    <dsp:sp modelId="{74EF1851-9E09-4C3E-B15B-13732E36FA23}">
      <dsp:nvSpPr>
        <dsp:cNvPr id="0" name=""/>
        <dsp:cNvSpPr/>
      </dsp:nvSpPr>
      <dsp:spPr>
        <a:xfrm>
          <a:off x="0" y="791399"/>
          <a:ext cx="8229600"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Inbound</a:t>
          </a:r>
        </a:p>
        <a:p>
          <a:pPr marL="228600" lvl="1" indent="-228600" algn="l" defTabSz="1111250">
            <a:lnSpc>
              <a:spcPct val="90000"/>
            </a:lnSpc>
            <a:spcBef>
              <a:spcPct val="0"/>
            </a:spcBef>
            <a:spcAft>
              <a:spcPct val="20000"/>
            </a:spcAft>
            <a:buChar char="•"/>
          </a:pPr>
          <a:r>
            <a:rPr lang="en-US" sz="2500" kern="1200"/>
            <a:t>Outbound</a:t>
          </a:r>
        </a:p>
      </dsp:txBody>
      <dsp:txXfrm>
        <a:off x="0" y="791399"/>
        <a:ext cx="8229600" cy="861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C00CF-31A8-416E-A2E0-164A759B184B}">
      <dsp:nvSpPr>
        <dsp:cNvPr id="0" name=""/>
        <dsp:cNvSpPr/>
      </dsp:nvSpPr>
      <dsp:spPr>
        <a:xfrm>
          <a:off x="0" y="11354"/>
          <a:ext cx="8229600" cy="8154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What problem are you trying to solve?</a:t>
          </a:r>
        </a:p>
      </dsp:txBody>
      <dsp:txXfrm>
        <a:off x="39809" y="51163"/>
        <a:ext cx="8149982" cy="7358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15-B848-4399-80E2-8B4C70683E81}">
      <dsp:nvSpPr>
        <dsp:cNvPr id="0" name=""/>
        <dsp:cNvSpPr/>
      </dsp:nvSpPr>
      <dsp:spPr>
        <a:xfrm>
          <a:off x="0" y="26047"/>
          <a:ext cx="8229600" cy="7915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Get a Dynamics 365 partner involved</a:t>
          </a:r>
        </a:p>
      </dsp:txBody>
      <dsp:txXfrm>
        <a:off x="38638" y="64685"/>
        <a:ext cx="8152324" cy="714229"/>
      </dsp:txXfrm>
    </dsp:sp>
    <dsp:sp modelId="{32A69A33-1055-4C17-973F-B7B47D29CE62}">
      <dsp:nvSpPr>
        <dsp:cNvPr id="0" name=""/>
        <dsp:cNvSpPr/>
      </dsp:nvSpPr>
      <dsp:spPr>
        <a:xfrm>
          <a:off x="0" y="817552"/>
          <a:ext cx="8229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Advice</a:t>
          </a:r>
        </a:p>
        <a:p>
          <a:pPr marL="228600" lvl="1" indent="-228600" algn="l" defTabSz="1155700">
            <a:lnSpc>
              <a:spcPct val="90000"/>
            </a:lnSpc>
            <a:spcBef>
              <a:spcPct val="0"/>
            </a:spcBef>
            <a:spcAft>
              <a:spcPct val="20000"/>
            </a:spcAft>
            <a:buChar char="•"/>
          </a:pPr>
          <a:r>
            <a:rPr lang="en-US" sz="2600" kern="1200"/>
            <a:t>Design</a:t>
          </a:r>
        </a:p>
        <a:p>
          <a:pPr marL="228600" lvl="1" indent="-228600" algn="l" defTabSz="1155700">
            <a:lnSpc>
              <a:spcPct val="90000"/>
            </a:lnSpc>
            <a:spcBef>
              <a:spcPct val="0"/>
            </a:spcBef>
            <a:spcAft>
              <a:spcPct val="20000"/>
            </a:spcAft>
            <a:buChar char="•"/>
          </a:pPr>
          <a:r>
            <a:rPr lang="en-US" sz="2600" kern="1200"/>
            <a:t>Implementation</a:t>
          </a:r>
        </a:p>
      </dsp:txBody>
      <dsp:txXfrm>
        <a:off x="0" y="817552"/>
        <a:ext cx="8229600" cy="13662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95ACD2-E17C-43B7-8D87-7E1082C8B164}" type="datetimeFigureOut">
              <a:rPr lang="en-US" smtClean="0"/>
              <a:t>12/7/2017</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FDB84BE-AB68-4F36-978D-33AC5A9E00C0}" type="slidenum">
              <a:rPr lang="en-US" smtClean="0"/>
              <a:t>‹#›</a:t>
            </a:fld>
            <a:endParaRPr lang="en-US"/>
          </a:p>
        </p:txBody>
      </p:sp>
    </p:spTree>
    <p:extLst>
      <p:ext uri="{BB962C8B-B14F-4D97-AF65-F5344CB8AC3E}">
        <p14:creationId xmlns:p14="http://schemas.microsoft.com/office/powerpoint/2010/main" val="1288995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BD89945-85CD-4111-AE1D-ACCACD429808}" type="datetimeFigureOut">
              <a:rPr lang="en-US" smtClean="0"/>
              <a:t>12/7/2017</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E7DDAF8-CADA-4CCD-8AA9-F346CFA74C57}" type="slidenum">
              <a:rPr lang="en-US" smtClean="0"/>
              <a:t>‹#›</a:t>
            </a:fld>
            <a:endParaRPr lang="en-US"/>
          </a:p>
        </p:txBody>
      </p:sp>
    </p:spTree>
    <p:extLst>
      <p:ext uri="{BB962C8B-B14F-4D97-AF65-F5344CB8AC3E}">
        <p14:creationId xmlns:p14="http://schemas.microsoft.com/office/powerpoint/2010/main" val="1537280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1</a:t>
            </a:fld>
            <a:endParaRPr lang="en-US"/>
          </a:p>
        </p:txBody>
      </p:sp>
    </p:spTree>
    <p:extLst>
      <p:ext uri="{BB962C8B-B14F-4D97-AF65-F5344CB8AC3E}">
        <p14:creationId xmlns:p14="http://schemas.microsoft.com/office/powerpoint/2010/main" val="249749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10</a:t>
            </a:fld>
            <a:endParaRPr lang="en-US"/>
          </a:p>
        </p:txBody>
      </p:sp>
    </p:spTree>
    <p:extLst>
      <p:ext uri="{BB962C8B-B14F-4D97-AF65-F5344CB8AC3E}">
        <p14:creationId xmlns:p14="http://schemas.microsoft.com/office/powerpoint/2010/main" val="236166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11</a:t>
            </a:fld>
            <a:endParaRPr lang="en-US"/>
          </a:p>
        </p:txBody>
      </p:sp>
    </p:spTree>
    <p:extLst>
      <p:ext uri="{BB962C8B-B14F-4D97-AF65-F5344CB8AC3E}">
        <p14:creationId xmlns:p14="http://schemas.microsoft.com/office/powerpoint/2010/main" val="633681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12</a:t>
            </a:fld>
            <a:endParaRPr lang="en-US"/>
          </a:p>
        </p:txBody>
      </p:sp>
    </p:spTree>
    <p:extLst>
      <p:ext uri="{BB962C8B-B14F-4D97-AF65-F5344CB8AC3E}">
        <p14:creationId xmlns:p14="http://schemas.microsoft.com/office/powerpoint/2010/main" val="98210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13</a:t>
            </a:fld>
            <a:endParaRPr lang="en-US"/>
          </a:p>
        </p:txBody>
      </p:sp>
    </p:spTree>
    <p:extLst>
      <p:ext uri="{BB962C8B-B14F-4D97-AF65-F5344CB8AC3E}">
        <p14:creationId xmlns:p14="http://schemas.microsoft.com/office/powerpoint/2010/main" val="8988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14</a:t>
            </a:fld>
            <a:endParaRPr lang="en-US"/>
          </a:p>
        </p:txBody>
      </p:sp>
    </p:spTree>
    <p:extLst>
      <p:ext uri="{BB962C8B-B14F-4D97-AF65-F5344CB8AC3E}">
        <p14:creationId xmlns:p14="http://schemas.microsoft.com/office/powerpoint/2010/main" val="3884820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15</a:t>
            </a:fld>
            <a:endParaRPr lang="en-US"/>
          </a:p>
        </p:txBody>
      </p:sp>
    </p:spTree>
    <p:extLst>
      <p:ext uri="{BB962C8B-B14F-4D97-AF65-F5344CB8AC3E}">
        <p14:creationId xmlns:p14="http://schemas.microsoft.com/office/powerpoint/2010/main" val="233486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16</a:t>
            </a:fld>
            <a:endParaRPr lang="en-US"/>
          </a:p>
        </p:txBody>
      </p:sp>
    </p:spTree>
    <p:extLst>
      <p:ext uri="{BB962C8B-B14F-4D97-AF65-F5344CB8AC3E}">
        <p14:creationId xmlns:p14="http://schemas.microsoft.com/office/powerpoint/2010/main" val="2480059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17</a:t>
            </a:fld>
            <a:endParaRPr lang="en-US"/>
          </a:p>
        </p:txBody>
      </p:sp>
    </p:spTree>
    <p:extLst>
      <p:ext uri="{BB962C8B-B14F-4D97-AF65-F5344CB8AC3E}">
        <p14:creationId xmlns:p14="http://schemas.microsoft.com/office/powerpoint/2010/main" val="3677816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18</a:t>
            </a:fld>
            <a:endParaRPr lang="en-US"/>
          </a:p>
        </p:txBody>
      </p:sp>
    </p:spTree>
    <p:extLst>
      <p:ext uri="{BB962C8B-B14F-4D97-AF65-F5344CB8AC3E}">
        <p14:creationId xmlns:p14="http://schemas.microsoft.com/office/powerpoint/2010/main" val="495825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19</a:t>
            </a:fld>
            <a:endParaRPr lang="en-US"/>
          </a:p>
        </p:txBody>
      </p:sp>
    </p:spTree>
    <p:extLst>
      <p:ext uri="{BB962C8B-B14F-4D97-AF65-F5344CB8AC3E}">
        <p14:creationId xmlns:p14="http://schemas.microsoft.com/office/powerpoint/2010/main" val="237550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2</a:t>
            </a:fld>
            <a:endParaRPr lang="en-US"/>
          </a:p>
        </p:txBody>
      </p:sp>
    </p:spTree>
    <p:extLst>
      <p:ext uri="{BB962C8B-B14F-4D97-AF65-F5344CB8AC3E}">
        <p14:creationId xmlns:p14="http://schemas.microsoft.com/office/powerpoint/2010/main" val="76874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20</a:t>
            </a:fld>
            <a:endParaRPr lang="en-US"/>
          </a:p>
        </p:txBody>
      </p:sp>
    </p:spTree>
    <p:extLst>
      <p:ext uri="{BB962C8B-B14F-4D97-AF65-F5344CB8AC3E}">
        <p14:creationId xmlns:p14="http://schemas.microsoft.com/office/powerpoint/2010/main" val="108251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21</a:t>
            </a:fld>
            <a:endParaRPr lang="en-US"/>
          </a:p>
        </p:txBody>
      </p:sp>
    </p:spTree>
    <p:extLst>
      <p:ext uri="{BB962C8B-B14F-4D97-AF65-F5344CB8AC3E}">
        <p14:creationId xmlns:p14="http://schemas.microsoft.com/office/powerpoint/2010/main" val="823818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22</a:t>
            </a:fld>
            <a:endParaRPr lang="en-US"/>
          </a:p>
        </p:txBody>
      </p:sp>
    </p:spTree>
    <p:extLst>
      <p:ext uri="{BB962C8B-B14F-4D97-AF65-F5344CB8AC3E}">
        <p14:creationId xmlns:p14="http://schemas.microsoft.com/office/powerpoint/2010/main" val="42982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23</a:t>
            </a:fld>
            <a:endParaRPr lang="en-US"/>
          </a:p>
        </p:txBody>
      </p:sp>
    </p:spTree>
    <p:extLst>
      <p:ext uri="{BB962C8B-B14F-4D97-AF65-F5344CB8AC3E}">
        <p14:creationId xmlns:p14="http://schemas.microsoft.com/office/powerpoint/2010/main" val="277090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A201E-DF3A-4906-92CE-6CFA3099AAA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1553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1264AF-FF72-4E54-80FF-E0BD00376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535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26</a:t>
            </a:fld>
            <a:endParaRPr lang="en-US"/>
          </a:p>
        </p:txBody>
      </p:sp>
    </p:spTree>
    <p:extLst>
      <p:ext uri="{BB962C8B-B14F-4D97-AF65-F5344CB8AC3E}">
        <p14:creationId xmlns:p14="http://schemas.microsoft.com/office/powerpoint/2010/main" val="1152159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Our new Common Data Service surfaces the data stored within Dynamics 365 across a common set of entities that model data across all the Business Applications in Dynamics 365 – Sales, Customer Service, Operations, Financials, and more.  </a:t>
            </a:r>
          </a:p>
          <a:p>
            <a:pPr marL="0" indent="0">
              <a:buNone/>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And what is great is that we also integrate entities from Office 365 in the common data service as well. &lt;click&gt;</a:t>
            </a:r>
          </a:p>
          <a:p>
            <a:pPr marL="0" indent="0">
              <a:buNone/>
            </a:pPr>
            <a:endParaRPr lang="en-US" sz="900" dirty="0"/>
          </a:p>
          <a:p>
            <a:pPr marL="0" indent="0">
              <a:buNone/>
            </a:pPr>
            <a:endParaRPr lang="en-US" sz="9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069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This means that if you setup meetings with a customer to discuss a Sales opportunity, the Opportunity entity in the Dynamics 365 Sales App will be automatically linked to the Meeting entity in Office 365.  </a:t>
            </a:r>
          </a:p>
          <a:p>
            <a:pPr marL="0" indent="0">
              <a:buNone/>
            </a:pPr>
            <a:endParaRPr lang="en-US" sz="800" dirty="0"/>
          </a:p>
          <a:p>
            <a:pPr marL="0" indent="0">
              <a:buNone/>
            </a:pPr>
            <a:r>
              <a:rPr lang="en-US" sz="900" dirty="0"/>
              <a:t>And the Entities that are available in the Common Data Service go beyond just what is in Dynamics 365 and Office 365.  You can add your own entities as well as integrate ones from partners.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498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This gives you an incredibly powerful way to build business processes that can span across every system within your organization, and which can seamlessly extend and accelerate all your Business Apps and Productivity Solutions.</a:t>
            </a:r>
          </a:p>
          <a:p>
            <a:pPr marL="0" indent="0">
              <a:buNone/>
            </a:pPr>
            <a:endParaRPr lang="en-US" sz="900" dirty="0"/>
          </a:p>
          <a:p>
            <a:pPr marL="0" inden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703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a:t>
            </a:fld>
            <a:endParaRPr lang="en-US"/>
          </a:p>
        </p:txBody>
      </p:sp>
    </p:spTree>
    <p:extLst>
      <p:ext uri="{BB962C8B-B14F-4D97-AF65-F5344CB8AC3E}">
        <p14:creationId xmlns:p14="http://schemas.microsoft.com/office/powerpoint/2010/main" val="315275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30</a:t>
            </a:fld>
            <a:endParaRPr lang="en-US"/>
          </a:p>
        </p:txBody>
      </p:sp>
    </p:spTree>
    <p:extLst>
      <p:ext uri="{BB962C8B-B14F-4D97-AF65-F5344CB8AC3E}">
        <p14:creationId xmlns:p14="http://schemas.microsoft.com/office/powerpoint/2010/main" val="2561204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31</a:t>
            </a:fld>
            <a:endParaRPr lang="en-US"/>
          </a:p>
        </p:txBody>
      </p:sp>
    </p:spTree>
    <p:extLst>
      <p:ext uri="{BB962C8B-B14F-4D97-AF65-F5344CB8AC3E}">
        <p14:creationId xmlns:p14="http://schemas.microsoft.com/office/powerpoint/2010/main" val="107938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32</a:t>
            </a:fld>
            <a:endParaRPr lang="en-US"/>
          </a:p>
        </p:txBody>
      </p:sp>
    </p:spTree>
    <p:extLst>
      <p:ext uri="{BB962C8B-B14F-4D97-AF65-F5344CB8AC3E}">
        <p14:creationId xmlns:p14="http://schemas.microsoft.com/office/powerpoint/2010/main" val="4183546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33</a:t>
            </a:fld>
            <a:endParaRPr lang="en-US"/>
          </a:p>
        </p:txBody>
      </p:sp>
    </p:spTree>
    <p:extLst>
      <p:ext uri="{BB962C8B-B14F-4D97-AF65-F5344CB8AC3E}">
        <p14:creationId xmlns:p14="http://schemas.microsoft.com/office/powerpoint/2010/main" val="2995486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34</a:t>
            </a:fld>
            <a:endParaRPr lang="en-US"/>
          </a:p>
        </p:txBody>
      </p:sp>
    </p:spTree>
    <p:extLst>
      <p:ext uri="{BB962C8B-B14F-4D97-AF65-F5344CB8AC3E}">
        <p14:creationId xmlns:p14="http://schemas.microsoft.com/office/powerpoint/2010/main" val="152207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6105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D399E-1744-47F5-95A0-08D2A4708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377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37</a:t>
            </a:fld>
            <a:endParaRPr lang="en-US"/>
          </a:p>
        </p:txBody>
      </p:sp>
    </p:spTree>
    <p:extLst>
      <p:ext uri="{BB962C8B-B14F-4D97-AF65-F5344CB8AC3E}">
        <p14:creationId xmlns:p14="http://schemas.microsoft.com/office/powerpoint/2010/main" val="2356926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38</a:t>
            </a:fld>
            <a:endParaRPr lang="en-US"/>
          </a:p>
        </p:txBody>
      </p:sp>
    </p:spTree>
    <p:extLst>
      <p:ext uri="{BB962C8B-B14F-4D97-AF65-F5344CB8AC3E}">
        <p14:creationId xmlns:p14="http://schemas.microsoft.com/office/powerpoint/2010/main" val="3546555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39</a:t>
            </a:fld>
            <a:endParaRPr lang="en-US"/>
          </a:p>
        </p:txBody>
      </p:sp>
    </p:spTree>
    <p:extLst>
      <p:ext uri="{BB962C8B-B14F-4D97-AF65-F5344CB8AC3E}">
        <p14:creationId xmlns:p14="http://schemas.microsoft.com/office/powerpoint/2010/main" val="205341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a:t>
            </a:fld>
            <a:endParaRPr lang="en-US"/>
          </a:p>
        </p:txBody>
      </p:sp>
    </p:spTree>
    <p:extLst>
      <p:ext uri="{BB962C8B-B14F-4D97-AF65-F5344CB8AC3E}">
        <p14:creationId xmlns:p14="http://schemas.microsoft.com/office/powerpoint/2010/main" val="2664429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40</a:t>
            </a:fld>
            <a:endParaRPr lang="en-US"/>
          </a:p>
        </p:txBody>
      </p:sp>
    </p:spTree>
    <p:extLst>
      <p:ext uri="{BB962C8B-B14F-4D97-AF65-F5344CB8AC3E}">
        <p14:creationId xmlns:p14="http://schemas.microsoft.com/office/powerpoint/2010/main" val="3985539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41</a:t>
            </a:fld>
            <a:endParaRPr lang="en-US"/>
          </a:p>
        </p:txBody>
      </p:sp>
    </p:spTree>
    <p:extLst>
      <p:ext uri="{BB962C8B-B14F-4D97-AF65-F5344CB8AC3E}">
        <p14:creationId xmlns:p14="http://schemas.microsoft.com/office/powerpoint/2010/main" val="1724818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42</a:t>
            </a:fld>
            <a:endParaRPr lang="en-US"/>
          </a:p>
        </p:txBody>
      </p:sp>
    </p:spTree>
    <p:extLst>
      <p:ext uri="{BB962C8B-B14F-4D97-AF65-F5344CB8AC3E}">
        <p14:creationId xmlns:p14="http://schemas.microsoft.com/office/powerpoint/2010/main" val="1318014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43</a:t>
            </a:fld>
            <a:endParaRPr lang="en-US"/>
          </a:p>
        </p:txBody>
      </p:sp>
    </p:spTree>
    <p:extLst>
      <p:ext uri="{BB962C8B-B14F-4D97-AF65-F5344CB8AC3E}">
        <p14:creationId xmlns:p14="http://schemas.microsoft.com/office/powerpoint/2010/main" val="2141477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44</a:t>
            </a:fld>
            <a:endParaRPr lang="en-US"/>
          </a:p>
        </p:txBody>
      </p:sp>
    </p:spTree>
    <p:extLst>
      <p:ext uri="{BB962C8B-B14F-4D97-AF65-F5344CB8AC3E}">
        <p14:creationId xmlns:p14="http://schemas.microsoft.com/office/powerpoint/2010/main" val="423919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45</a:t>
            </a:fld>
            <a:endParaRPr lang="en-US"/>
          </a:p>
        </p:txBody>
      </p:sp>
    </p:spTree>
    <p:extLst>
      <p:ext uri="{BB962C8B-B14F-4D97-AF65-F5344CB8AC3E}">
        <p14:creationId xmlns:p14="http://schemas.microsoft.com/office/powerpoint/2010/main" val="3023799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46</a:t>
            </a:fld>
            <a:endParaRPr lang="en-US"/>
          </a:p>
        </p:txBody>
      </p:sp>
    </p:spTree>
    <p:extLst>
      <p:ext uri="{BB962C8B-B14F-4D97-AF65-F5344CB8AC3E}">
        <p14:creationId xmlns:p14="http://schemas.microsoft.com/office/powerpoint/2010/main" val="4171725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47</a:t>
            </a:fld>
            <a:endParaRPr lang="en-US"/>
          </a:p>
        </p:txBody>
      </p:sp>
    </p:spTree>
    <p:extLst>
      <p:ext uri="{BB962C8B-B14F-4D97-AF65-F5344CB8AC3E}">
        <p14:creationId xmlns:p14="http://schemas.microsoft.com/office/powerpoint/2010/main" val="840717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48</a:t>
            </a:fld>
            <a:endParaRPr lang="en-US"/>
          </a:p>
        </p:txBody>
      </p:sp>
    </p:spTree>
    <p:extLst>
      <p:ext uri="{BB962C8B-B14F-4D97-AF65-F5344CB8AC3E}">
        <p14:creationId xmlns:p14="http://schemas.microsoft.com/office/powerpoint/2010/main" val="1267835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49</a:t>
            </a:fld>
            <a:endParaRPr lang="en-US"/>
          </a:p>
        </p:txBody>
      </p:sp>
    </p:spTree>
    <p:extLst>
      <p:ext uri="{BB962C8B-B14F-4D97-AF65-F5344CB8AC3E}">
        <p14:creationId xmlns:p14="http://schemas.microsoft.com/office/powerpoint/2010/main" val="335229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5</a:t>
            </a:fld>
            <a:endParaRPr lang="en-US"/>
          </a:p>
        </p:txBody>
      </p:sp>
    </p:spTree>
    <p:extLst>
      <p:ext uri="{BB962C8B-B14F-4D97-AF65-F5344CB8AC3E}">
        <p14:creationId xmlns:p14="http://schemas.microsoft.com/office/powerpoint/2010/main" val="2822920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50</a:t>
            </a:fld>
            <a:endParaRPr lang="en-US"/>
          </a:p>
        </p:txBody>
      </p:sp>
    </p:spTree>
    <p:extLst>
      <p:ext uri="{BB962C8B-B14F-4D97-AF65-F5344CB8AC3E}">
        <p14:creationId xmlns:p14="http://schemas.microsoft.com/office/powerpoint/2010/main" val="2284699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51</a:t>
            </a:fld>
            <a:endParaRPr lang="en-US"/>
          </a:p>
        </p:txBody>
      </p:sp>
    </p:spTree>
    <p:extLst>
      <p:ext uri="{BB962C8B-B14F-4D97-AF65-F5344CB8AC3E}">
        <p14:creationId xmlns:p14="http://schemas.microsoft.com/office/powerpoint/2010/main" val="3438080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6</a:t>
            </a:fld>
            <a:endParaRPr lang="en-US"/>
          </a:p>
        </p:txBody>
      </p:sp>
    </p:spTree>
    <p:extLst>
      <p:ext uri="{BB962C8B-B14F-4D97-AF65-F5344CB8AC3E}">
        <p14:creationId xmlns:p14="http://schemas.microsoft.com/office/powerpoint/2010/main" val="80937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61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8</a:t>
            </a:fld>
            <a:endParaRPr lang="en-US"/>
          </a:p>
        </p:txBody>
      </p:sp>
    </p:spTree>
    <p:extLst>
      <p:ext uri="{BB962C8B-B14F-4D97-AF65-F5344CB8AC3E}">
        <p14:creationId xmlns:p14="http://schemas.microsoft.com/office/powerpoint/2010/main" val="248371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7DDAF8-CADA-4CCD-8AA9-F346CFA74C57}" type="slidenum">
              <a:rPr lang="en-US" smtClean="0"/>
              <a:t>9</a:t>
            </a:fld>
            <a:endParaRPr lang="en-US"/>
          </a:p>
        </p:txBody>
      </p:sp>
    </p:spTree>
    <p:extLst>
      <p:ext uri="{BB962C8B-B14F-4D97-AF65-F5344CB8AC3E}">
        <p14:creationId xmlns:p14="http://schemas.microsoft.com/office/powerpoint/2010/main" val="1522892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4695"/>
            <a:ext cx="7772400" cy="757907"/>
          </a:xfrm>
        </p:spPr>
        <p:txBody>
          <a:bodyPr/>
          <a:lstStyle>
            <a:lvl1pPr>
              <a:defRPr/>
            </a:lvl1pPr>
          </a:lstStyle>
          <a:p>
            <a:r>
              <a:rPr lang="en-US" dirty="0"/>
              <a:t>Name of Presentation</a:t>
            </a:r>
          </a:p>
        </p:txBody>
      </p:sp>
      <p:sp>
        <p:nvSpPr>
          <p:cNvPr id="3" name="Subtitle 2"/>
          <p:cNvSpPr>
            <a:spLocks noGrp="1"/>
          </p:cNvSpPr>
          <p:nvPr>
            <p:ph type="subTitle" idx="1" hasCustomPrompt="1"/>
          </p:nvPr>
        </p:nvSpPr>
        <p:spPr>
          <a:xfrm>
            <a:off x="1371600" y="2266578"/>
            <a:ext cx="6400800" cy="593204"/>
          </a:xfrm>
        </p:spPr>
        <p:txBody>
          <a:bodyPr/>
          <a:lstStyle>
            <a:lvl1pPr marL="0" indent="0" algn="ctr">
              <a:buNone/>
              <a:defRPr>
                <a:solidFill>
                  <a:srgbClr val="6C63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Company Name</a:t>
            </a:r>
          </a:p>
        </p:txBody>
      </p:sp>
      <p:sp>
        <p:nvSpPr>
          <p:cNvPr id="4" name="Date Placeholder 3"/>
          <p:cNvSpPr>
            <a:spLocks noGrp="1"/>
          </p:cNvSpPr>
          <p:nvPr>
            <p:ph type="dt" sz="half" idx="10"/>
          </p:nvPr>
        </p:nvSpPr>
        <p:spPr/>
        <p:txBody>
          <a:bodyPr/>
          <a:lstStyle/>
          <a:p>
            <a:fld id="{7CFB140E-27DC-47B4-879E-4EC491F89627}"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3744953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47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92839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77032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fr-CA" dirty="0" err="1"/>
              <a:t>Title</a:t>
            </a:r>
            <a:endParaRPr lang="en-US" dirty="0"/>
          </a:p>
        </p:txBody>
      </p:sp>
      <p:sp>
        <p:nvSpPr>
          <p:cNvPr id="3" name="Content Placeholder 2"/>
          <p:cNvSpPr>
            <a:spLocks noGrp="1"/>
          </p:cNvSpPr>
          <p:nvPr>
            <p:ph sz="half" idx="1"/>
          </p:nvPr>
        </p:nvSpPr>
        <p:spPr>
          <a:xfrm>
            <a:off x="457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FB140E-27DC-47B4-879E-4EC491F89627}"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38305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2" descr="A close up of a building&#10;&#10;Description generated with high confidence">
            <a:extLst>
              <a:ext uri="{FF2B5EF4-FFF2-40B4-BE49-F238E27FC236}">
                <a16:creationId xmlns:a16="http://schemas.microsoft.com/office/drawing/2014/main" id="{4EB848DF-F3AB-4D35-BE4D-40AF93948597}"/>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 y="0"/>
            <a:ext cx="12323776" cy="5135760"/>
          </a:xfrm>
          <a:prstGeom prst="rect">
            <a:avLst/>
          </a:prstGeom>
        </p:spPr>
      </p:pic>
      <p:sp>
        <p:nvSpPr>
          <p:cNvPr id="4" name="Rectangle 3">
            <a:extLst>
              <a:ext uri="{FF2B5EF4-FFF2-40B4-BE49-F238E27FC236}">
                <a16:creationId xmlns:a16="http://schemas.microsoft.com/office/drawing/2014/main" id="{E17E7F0A-459D-4A72-8CD1-1FFAA618D740}"/>
              </a:ext>
            </a:extLst>
          </p:cNvPr>
          <p:cNvSpPr/>
          <p:nvPr userDrawn="1"/>
        </p:nvSpPr>
        <p:spPr bwMode="auto">
          <a:xfrm>
            <a:off x="0" y="0"/>
            <a:ext cx="12323777" cy="5143500"/>
          </a:xfrm>
          <a:prstGeom prst="rect">
            <a:avLst/>
          </a:prstGeom>
          <a:solidFill>
            <a:schemeClr val="bg1">
              <a:alpha val="9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9420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82733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Microsoft Confidential</a:t>
            </a:r>
            <a:endParaRPr lang="en-US" dirty="0"/>
          </a:p>
        </p:txBody>
      </p:sp>
      <p:sp>
        <p:nvSpPr>
          <p:cNvPr id="3" name="Slide Number Placeholder 2"/>
          <p:cNvSpPr>
            <a:spLocks noGrp="1"/>
          </p:cNvSpPr>
          <p:nvPr>
            <p:ph type="sldNum" sz="quarter" idx="11"/>
          </p:nvPr>
        </p:nvSpPr>
        <p:spPr/>
        <p:txBody>
          <a:bodyPr/>
          <a:lstStyle/>
          <a:p>
            <a:fld id="{71F47D9D-8D60-4698-A495-89D102E182A2}" type="slidenum">
              <a:rPr/>
              <a:pPr/>
              <a:t>‹#›</a:t>
            </a:fld>
            <a:endParaRPr dirty="0"/>
          </a:p>
        </p:txBody>
      </p:sp>
    </p:spTree>
    <p:extLst>
      <p:ext uri="{BB962C8B-B14F-4D97-AF65-F5344CB8AC3E}">
        <p14:creationId xmlns:p14="http://schemas.microsoft.com/office/powerpoint/2010/main" val="2799540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Color Block Header&amp; Subtext">
    <p:spTree>
      <p:nvGrpSpPr>
        <p:cNvPr id="1" name=""/>
        <p:cNvGrpSpPr/>
        <p:nvPr/>
      </p:nvGrpSpPr>
      <p:grpSpPr>
        <a:xfrm>
          <a:off x="0" y="0"/>
          <a:ext cx="0" cy="0"/>
          <a:chOff x="0" y="0"/>
          <a:chExt cx="0" cy="0"/>
        </a:xfrm>
      </p:grpSpPr>
      <p:sp>
        <p:nvSpPr>
          <p:cNvPr id="2" name="Rectangle 1"/>
          <p:cNvSpPr/>
          <p:nvPr/>
        </p:nvSpPr>
        <p:spPr bwMode="white">
          <a:xfrm>
            <a:off x="-7144" y="0"/>
            <a:ext cx="3375608" cy="5143500"/>
          </a:xfrm>
          <a:prstGeom prst="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594" fontAlgn="base">
              <a:spcBef>
                <a:spcPct val="0"/>
              </a:spcBef>
              <a:spcAft>
                <a:spcPct val="0"/>
              </a:spcAft>
            </a:pPr>
            <a:endParaRPr lang="en-US" sz="1645" dirty="0">
              <a:gradFill>
                <a:gsLst>
                  <a:gs pos="0">
                    <a:srgbClr val="FFFFFF"/>
                  </a:gs>
                  <a:gs pos="100000">
                    <a:srgbClr val="FFFFFF"/>
                  </a:gs>
                </a:gsLst>
                <a:lin ang="5400000" scaled="0"/>
              </a:gradFill>
              <a:latin typeface="+mn-lt"/>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277449" cy="2063353"/>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mn-lt"/>
              </a:defRPr>
            </a:lvl1pPr>
            <a:lvl2pPr marL="455800" indent="0">
              <a:buNone/>
              <a:defRPr sz="2019" b="1"/>
            </a:lvl2pPr>
            <a:lvl3pPr marL="911599" indent="0">
              <a:buNone/>
              <a:defRPr sz="1795" b="1"/>
            </a:lvl3pPr>
            <a:lvl4pPr marL="1367399" indent="0">
              <a:buNone/>
              <a:defRPr sz="1570" b="1"/>
            </a:lvl4pPr>
            <a:lvl5pPr marL="1823198" indent="0">
              <a:buNone/>
              <a:defRPr sz="1570" b="1"/>
            </a:lvl5pPr>
            <a:lvl6pPr marL="2278999" indent="0">
              <a:buNone/>
              <a:defRPr sz="1570" b="1"/>
            </a:lvl6pPr>
            <a:lvl7pPr marL="2734798" indent="0">
              <a:buNone/>
              <a:defRPr sz="1570" b="1"/>
            </a:lvl7pPr>
            <a:lvl8pPr marL="3190598" indent="0">
              <a:buNone/>
              <a:defRPr sz="1570" b="1"/>
            </a:lvl8pPr>
            <a:lvl9pPr marL="3646398" indent="0">
              <a:buNone/>
              <a:defRPr sz="1570" b="1"/>
            </a:lvl9pPr>
          </a:lstStyle>
          <a:p>
            <a:pPr lvl="0"/>
            <a:r>
              <a:rPr lang="en-US" dirty="0"/>
              <a:t>Click to edit Master text styles.</a:t>
            </a:r>
          </a:p>
        </p:txBody>
      </p:sp>
      <p:sp>
        <p:nvSpPr>
          <p:cNvPr id="14" name="Text Placeholder 6"/>
          <p:cNvSpPr>
            <a:spLocks noGrp="1"/>
          </p:cNvSpPr>
          <p:nvPr>
            <p:ph type="body" sz="quarter" idx="10"/>
          </p:nvPr>
        </p:nvSpPr>
        <p:spPr>
          <a:xfrm>
            <a:off x="399798" y="2290564"/>
            <a:ext cx="2277449" cy="1292566"/>
          </a:xfrm>
        </p:spPr>
        <p:txBody>
          <a:bodyPr>
            <a:noAutofit/>
          </a:bodyPr>
          <a:lstStyle>
            <a:lvl1pPr marL="0" indent="0">
              <a:lnSpc>
                <a:spcPct val="100000"/>
              </a:lnSpc>
              <a:spcBef>
                <a:spcPts val="0"/>
              </a:spcBef>
              <a:spcAft>
                <a:spcPts val="900"/>
              </a:spcAft>
              <a:buNone/>
              <a:defRPr sz="1500" spc="0" baseline="0">
                <a:solidFill>
                  <a:schemeClr val="bg1"/>
                </a:solidFill>
                <a:latin typeface="+mn-lt"/>
                <a:ea typeface="Segoe UI" pitchFamily="34" charset="0"/>
                <a:cs typeface="Segoe UI" pitchFamily="34" charset="0"/>
              </a:defRPr>
            </a:lvl1pPr>
            <a:lvl2pPr marL="0" indent="0">
              <a:lnSpc>
                <a:spcPct val="100000"/>
              </a:lnSpc>
              <a:spcBef>
                <a:spcPts val="0"/>
              </a:spcBef>
              <a:spcAft>
                <a:spcPts val="900"/>
              </a:spcAft>
              <a:buNone/>
              <a:defRPr sz="1500" spc="0" baseline="0">
                <a:solidFill>
                  <a:schemeClr val="bg1"/>
                </a:solidFill>
                <a:latin typeface="+mn-lt"/>
                <a:ea typeface="Segoe UI" pitchFamily="34" charset="0"/>
                <a:cs typeface="Segoe UI" pitchFamily="34" charset="0"/>
              </a:defRPr>
            </a:lvl2pPr>
            <a:lvl3pPr marL="0" indent="0">
              <a:lnSpc>
                <a:spcPct val="100000"/>
              </a:lnSpc>
              <a:spcBef>
                <a:spcPts val="0"/>
              </a:spcBef>
              <a:spcAft>
                <a:spcPts val="900"/>
              </a:spcAft>
              <a:buNone/>
              <a:defRPr sz="1500" spc="0" baseline="0">
                <a:solidFill>
                  <a:schemeClr val="bg1"/>
                </a:solidFill>
                <a:latin typeface="+mn-lt"/>
                <a:ea typeface="Segoe UI" pitchFamily="34" charset="0"/>
                <a:cs typeface="Segoe UI" pitchFamily="34" charset="0"/>
              </a:defRPr>
            </a:lvl3pPr>
            <a:lvl4pPr marL="0" indent="0">
              <a:lnSpc>
                <a:spcPct val="100000"/>
              </a:lnSpc>
              <a:spcBef>
                <a:spcPts val="0"/>
              </a:spcBef>
              <a:spcAft>
                <a:spcPts val="900"/>
              </a:spcAft>
              <a:buNone/>
              <a:defRPr sz="1500" spc="0" baseline="0">
                <a:solidFill>
                  <a:schemeClr val="bg1"/>
                </a:solidFill>
                <a:latin typeface="+mn-lt"/>
                <a:ea typeface="Segoe UI" pitchFamily="34" charset="0"/>
                <a:cs typeface="Segoe UI" pitchFamily="34" charset="0"/>
              </a:defRPr>
            </a:lvl4pPr>
            <a:lvl5pPr marL="0" indent="0">
              <a:lnSpc>
                <a:spcPct val="100000"/>
              </a:lnSpc>
              <a:spcBef>
                <a:spcPts val="0"/>
              </a:spcBef>
              <a:spcAft>
                <a:spcPts val="900"/>
              </a:spcAft>
              <a:buNone/>
              <a:defRPr sz="1500" spc="0" baseline="0">
                <a:solidFill>
                  <a:schemeClr val="bg1"/>
                </a:solidFill>
                <a:latin typeface="+mn-lt"/>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488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01930" y="778646"/>
            <a:ext cx="8852194" cy="380229"/>
          </a:xfrm>
        </p:spPr>
        <p:txBody>
          <a:bodyPr/>
          <a:lstStyle>
            <a:lvl1pPr marL="0" indent="0">
              <a:buNone/>
              <a:defRPr sz="1765">
                <a:solidFill>
                  <a:schemeClr val="tx2"/>
                </a:solidFill>
              </a:defRPr>
            </a:lvl1pPr>
            <a:lvl2pPr marL="252086" indent="0">
              <a:buNone/>
              <a:defRPr/>
            </a:lvl2pPr>
            <a:lvl3pPr marL="420143" indent="0">
              <a:buNone/>
              <a:defRPr/>
            </a:lvl3pPr>
            <a:lvl4pPr marL="588200" indent="0">
              <a:buNone/>
              <a:defRPr/>
            </a:lvl4pPr>
            <a:lvl5pPr marL="756258" indent="0">
              <a:buNone/>
              <a:defRPr/>
            </a:lvl5pPr>
          </a:lstStyle>
          <a:p>
            <a:pPr lvl="0"/>
            <a:r>
              <a:rPr lang="en-US"/>
              <a:t>Edit Master text styles</a:t>
            </a:r>
          </a:p>
        </p:txBody>
      </p:sp>
    </p:spTree>
    <p:extLst>
      <p:ext uri="{BB962C8B-B14F-4D97-AF65-F5344CB8AC3E}">
        <p14:creationId xmlns:p14="http://schemas.microsoft.com/office/powerpoint/2010/main" val="343561294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6C6352"/>
                </a:solidFill>
              </a:defRPr>
            </a:lvl1pPr>
          </a:lstStyle>
          <a:p>
            <a:fld id="{7CFB140E-27DC-47B4-879E-4EC491F89627}" type="datetimeFigureOut">
              <a:rPr lang="en-US" smtClean="0"/>
              <a:pPr/>
              <a:t>12/7/2017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6C6352"/>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C6352"/>
                </a:solidFill>
              </a:defRPr>
            </a:lvl1pPr>
          </a:lstStyle>
          <a:p>
            <a:fld id="{437A9957-6C64-44D4-B360-CF457B51FDFA}" type="slidenum">
              <a:rPr lang="en-US" smtClean="0"/>
              <a:pPr/>
              <a:t>‹#›</a:t>
            </a:fld>
            <a:endParaRPr lang="en-US"/>
          </a:p>
        </p:txBody>
      </p:sp>
    </p:spTree>
    <p:extLst>
      <p:ext uri="{BB962C8B-B14F-4D97-AF65-F5344CB8AC3E}">
        <p14:creationId xmlns:p14="http://schemas.microsoft.com/office/powerpoint/2010/main" val="234755530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1" r:id="rId5"/>
    <p:sldLayoutId id="2147483662" r:id="rId6"/>
    <p:sldLayoutId id="2147483663" r:id="rId7"/>
    <p:sldLayoutId id="2147483664" r:id="rId8"/>
    <p:sldLayoutId id="2147483665" r:id="rId9"/>
    <p:sldLayoutId id="2147483666" r:id="rId10"/>
  </p:sldLayoutIdLst>
  <p:txStyles>
    <p:titleStyle>
      <a:lvl1pPr algn="ctr" defTabSz="914400" rtl="0" eaLnBrk="1" latinLnBrk="0" hangingPunct="1">
        <a:spcBef>
          <a:spcPct val="0"/>
        </a:spcBef>
        <a:buNone/>
        <a:defRPr sz="4400" kern="1200">
          <a:solidFill>
            <a:srgbClr val="6C635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6C635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6C635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6C635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18" Type="http://schemas.openxmlformats.org/officeDocument/2006/relationships/image" Target="../media/image21.png"/><Relationship Id="rId3" Type="http://schemas.openxmlformats.org/officeDocument/2006/relationships/image" Target="../media/image8.emf"/><Relationship Id="rId21" Type="http://schemas.openxmlformats.org/officeDocument/2006/relationships/image" Target="../media/image24.png"/><Relationship Id="rId7" Type="http://schemas.microsoft.com/office/2007/relationships/hdphoto" Target="../media/hdphoto3.wdp"/><Relationship Id="rId12" Type="http://schemas.openxmlformats.org/officeDocument/2006/relationships/image" Target="../media/image15.emf"/><Relationship Id="rId17" Type="http://schemas.openxmlformats.org/officeDocument/2006/relationships/image" Target="../media/image20.png"/><Relationship Id="rId25" Type="http://schemas.openxmlformats.org/officeDocument/2006/relationships/image" Target="../media/image28.emf"/><Relationship Id="rId2" Type="http://schemas.openxmlformats.org/officeDocument/2006/relationships/notesSlide" Target="../notesSlides/notesSlide7.xml"/><Relationship Id="rId16" Type="http://schemas.openxmlformats.org/officeDocument/2006/relationships/image" Target="../media/image19.jpe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4.emf"/><Relationship Id="rId24" Type="http://schemas.openxmlformats.org/officeDocument/2006/relationships/image" Target="../media/image27.png"/><Relationship Id="rId5" Type="http://schemas.microsoft.com/office/2007/relationships/hdphoto" Target="../media/hdphoto2.wdp"/><Relationship Id="rId15" Type="http://schemas.openxmlformats.org/officeDocument/2006/relationships/image" Target="../media/image18.emf"/><Relationship Id="rId23" Type="http://schemas.openxmlformats.org/officeDocument/2006/relationships/image" Target="../media/image26.png"/><Relationship Id="rId10" Type="http://schemas.openxmlformats.org/officeDocument/2006/relationships/image" Target="../media/image13.emf"/><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2.emf"/><Relationship Id="rId14" Type="http://schemas.openxmlformats.org/officeDocument/2006/relationships/image" Target="../media/image17.emf"/><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303640"/>
            <a:ext cx="8534400" cy="757907"/>
          </a:xfrm>
        </p:spPr>
        <p:txBody>
          <a:bodyPr>
            <a:noAutofit/>
          </a:bodyPr>
          <a:lstStyle/>
          <a:p>
            <a:r>
              <a:rPr lang="en-US" sz="6000" b="1" dirty="0"/>
              <a:t>New to the Product</a:t>
            </a:r>
            <a:br>
              <a:rPr lang="en-US" sz="6000" b="1" dirty="0"/>
            </a:br>
            <a:r>
              <a:rPr lang="en-US" sz="6000" b="1" dirty="0"/>
              <a:t>Overview</a:t>
            </a:r>
          </a:p>
        </p:txBody>
      </p:sp>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4095750"/>
            <a:ext cx="1326182" cy="914400"/>
          </a:xfrm>
          <a:prstGeom prst="rect">
            <a:avLst/>
          </a:prstGeom>
        </p:spPr>
      </p:pic>
      <p:sp>
        <p:nvSpPr>
          <p:cNvPr id="4" name="TextBox 3"/>
          <p:cNvSpPr txBox="1"/>
          <p:nvPr/>
        </p:nvSpPr>
        <p:spPr>
          <a:xfrm>
            <a:off x="76200" y="57150"/>
            <a:ext cx="8991600" cy="1200329"/>
          </a:xfrm>
          <a:prstGeom prst="rect">
            <a:avLst/>
          </a:prstGeom>
          <a:solidFill>
            <a:srgbClr val="00B0F0"/>
          </a:solidFill>
        </p:spPr>
        <p:txBody>
          <a:bodyPr wrap="square" rtlCol="0">
            <a:spAutoFit/>
          </a:bodyPr>
          <a:lstStyle/>
          <a:p>
            <a:pPr algn="ctr"/>
            <a:r>
              <a:rPr lang="en-US" sz="7200" dirty="0">
                <a:solidFill>
                  <a:schemeClr val="bg1"/>
                </a:solidFill>
              </a:rPr>
              <a:t>DYNAMICS 365 v9</a:t>
            </a:r>
          </a:p>
        </p:txBody>
      </p:sp>
    </p:spTree>
    <p:extLst>
      <p:ext uri="{BB962C8B-B14F-4D97-AF65-F5344CB8AC3E}">
        <p14:creationId xmlns:p14="http://schemas.microsoft.com/office/powerpoint/2010/main" val="4058879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A144-E003-475C-80F2-1D3FAB5F1B4B}"/>
              </a:ext>
            </a:extLst>
          </p:cNvPr>
          <p:cNvSpPr>
            <a:spLocks noGrp="1"/>
          </p:cNvSpPr>
          <p:nvPr>
            <p:ph type="title"/>
          </p:nvPr>
        </p:nvSpPr>
        <p:spPr/>
        <p:txBody>
          <a:bodyPr/>
          <a:lstStyle/>
          <a:p>
            <a:r>
              <a:rPr lang="en-US" dirty="0"/>
              <a:t>Licensing Level</a:t>
            </a:r>
          </a:p>
        </p:txBody>
      </p:sp>
      <p:pic>
        <p:nvPicPr>
          <p:cNvPr id="7" name="Content Placeholder 6">
            <a:extLst>
              <a:ext uri="{FF2B5EF4-FFF2-40B4-BE49-F238E27FC236}">
                <a16:creationId xmlns:a16="http://schemas.microsoft.com/office/drawing/2014/main" id="{A5A449FB-6541-4E64-88EF-C3B94FA57F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12104"/>
            <a:ext cx="8229600" cy="3370167"/>
          </a:xfrm>
        </p:spPr>
      </p:pic>
      <p:sp>
        <p:nvSpPr>
          <p:cNvPr id="8" name="Rectangle 7">
            <a:extLst>
              <a:ext uri="{FF2B5EF4-FFF2-40B4-BE49-F238E27FC236}">
                <a16:creationId xmlns:a16="http://schemas.microsoft.com/office/drawing/2014/main" id="{BE61365A-2D4E-46E4-874C-EE51DBD34CD6}"/>
              </a:ext>
            </a:extLst>
          </p:cNvPr>
          <p:cNvSpPr/>
          <p:nvPr/>
        </p:nvSpPr>
        <p:spPr>
          <a:xfrm>
            <a:off x="457200" y="4619492"/>
            <a:ext cx="8229600" cy="369332"/>
          </a:xfrm>
          <a:prstGeom prst="rect">
            <a:avLst/>
          </a:prstGeom>
        </p:spPr>
        <p:txBody>
          <a:bodyPr wrap="square">
            <a:spAutoFit/>
          </a:bodyPr>
          <a:lstStyle/>
          <a:p>
            <a:pPr algn="ctr"/>
            <a:r>
              <a:rPr lang="en-US" dirty="0"/>
              <a:t>https://www.microsoft.comdynamics365/pricing</a:t>
            </a:r>
          </a:p>
        </p:txBody>
      </p:sp>
    </p:spTree>
    <p:extLst>
      <p:ext uri="{BB962C8B-B14F-4D97-AF65-F5344CB8AC3E}">
        <p14:creationId xmlns:p14="http://schemas.microsoft.com/office/powerpoint/2010/main" val="3139500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AD34-3ED9-47C3-86F5-B017593C9EA5}"/>
              </a:ext>
            </a:extLst>
          </p:cNvPr>
          <p:cNvSpPr>
            <a:spLocks noGrp="1"/>
          </p:cNvSpPr>
          <p:nvPr>
            <p:ph type="title"/>
          </p:nvPr>
        </p:nvSpPr>
        <p:spPr/>
        <p:txBody>
          <a:bodyPr/>
          <a:lstStyle/>
          <a:p>
            <a:r>
              <a:rPr lang="en-US" dirty="0"/>
              <a:t>Dynamics 365 Plan</a:t>
            </a:r>
          </a:p>
        </p:txBody>
      </p:sp>
      <p:pic>
        <p:nvPicPr>
          <p:cNvPr id="5" name="Content Placeholder 4">
            <a:extLst>
              <a:ext uri="{FF2B5EF4-FFF2-40B4-BE49-F238E27FC236}">
                <a16:creationId xmlns:a16="http://schemas.microsoft.com/office/drawing/2014/main" id="{2114524B-EA21-420D-B0EA-449D5206E1A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483" t="2032"/>
          <a:stretch/>
        </p:blipFill>
        <p:spPr>
          <a:xfrm>
            <a:off x="2057400" y="1200150"/>
            <a:ext cx="2102650" cy="3657600"/>
          </a:xfrm>
          <a:ln>
            <a:solidFill>
              <a:schemeClr val="tx1"/>
            </a:solidFill>
          </a:ln>
        </p:spPr>
      </p:pic>
      <p:pic>
        <p:nvPicPr>
          <p:cNvPr id="7" name="Picture 6">
            <a:extLst>
              <a:ext uri="{FF2B5EF4-FFF2-40B4-BE49-F238E27FC236}">
                <a16:creationId xmlns:a16="http://schemas.microsoft.com/office/drawing/2014/main" id="{49474741-83DA-4EEB-9A51-82B255B84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603" y="1200150"/>
            <a:ext cx="1846997" cy="3657600"/>
          </a:xfrm>
          <a:prstGeom prst="rect">
            <a:avLst/>
          </a:prstGeom>
          <a:ln>
            <a:solidFill>
              <a:schemeClr val="tx1"/>
            </a:solidFill>
          </a:ln>
        </p:spPr>
      </p:pic>
    </p:spTree>
    <p:extLst>
      <p:ext uri="{BB962C8B-B14F-4D97-AF65-F5344CB8AC3E}">
        <p14:creationId xmlns:p14="http://schemas.microsoft.com/office/powerpoint/2010/main" val="256522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AD34-3ED9-47C3-86F5-B017593C9EA5}"/>
              </a:ext>
            </a:extLst>
          </p:cNvPr>
          <p:cNvSpPr>
            <a:spLocks noGrp="1"/>
          </p:cNvSpPr>
          <p:nvPr>
            <p:ph type="title"/>
          </p:nvPr>
        </p:nvSpPr>
        <p:spPr/>
        <p:txBody>
          <a:bodyPr/>
          <a:lstStyle/>
          <a:p>
            <a:r>
              <a:rPr lang="en-US" dirty="0"/>
              <a:t>Unified Operations Plan</a:t>
            </a:r>
          </a:p>
        </p:txBody>
      </p:sp>
      <p:pic>
        <p:nvPicPr>
          <p:cNvPr id="6" name="Content Placeholder 5">
            <a:extLst>
              <a:ext uri="{FF2B5EF4-FFF2-40B4-BE49-F238E27FC236}">
                <a16:creationId xmlns:a16="http://schemas.microsoft.com/office/drawing/2014/main" id="{14795258-4E81-42FB-B5DB-EFD9DD94A9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084037"/>
            <a:ext cx="2020773" cy="3657600"/>
          </a:xfrm>
          <a:ln>
            <a:solidFill>
              <a:schemeClr val="tx1"/>
            </a:solidFill>
          </a:ln>
        </p:spPr>
      </p:pic>
      <p:pic>
        <p:nvPicPr>
          <p:cNvPr id="4" name="Picture 3">
            <a:extLst>
              <a:ext uri="{FF2B5EF4-FFF2-40B4-BE49-F238E27FC236}">
                <a16:creationId xmlns:a16="http://schemas.microsoft.com/office/drawing/2014/main" id="{F4FBC94F-5A6D-4B87-85F5-E7DE784EB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084037"/>
            <a:ext cx="1846997" cy="3657600"/>
          </a:xfrm>
          <a:prstGeom prst="rect">
            <a:avLst/>
          </a:prstGeom>
          <a:ln>
            <a:solidFill>
              <a:schemeClr val="tx1"/>
            </a:solidFill>
          </a:ln>
        </p:spPr>
      </p:pic>
    </p:spTree>
    <p:extLst>
      <p:ext uri="{BB962C8B-B14F-4D97-AF65-F5344CB8AC3E}">
        <p14:creationId xmlns:p14="http://schemas.microsoft.com/office/powerpoint/2010/main" val="4559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AD34-3ED9-47C3-86F5-B017593C9EA5}"/>
              </a:ext>
            </a:extLst>
          </p:cNvPr>
          <p:cNvSpPr>
            <a:spLocks noGrp="1"/>
          </p:cNvSpPr>
          <p:nvPr>
            <p:ph type="title"/>
          </p:nvPr>
        </p:nvSpPr>
        <p:spPr/>
        <p:txBody>
          <a:bodyPr/>
          <a:lstStyle/>
          <a:p>
            <a:r>
              <a:rPr lang="en-US" dirty="0"/>
              <a:t>Customer Engagement Plan</a:t>
            </a:r>
          </a:p>
        </p:txBody>
      </p:sp>
      <p:pic>
        <p:nvPicPr>
          <p:cNvPr id="5" name="Content Placeholder 4">
            <a:extLst>
              <a:ext uri="{FF2B5EF4-FFF2-40B4-BE49-F238E27FC236}">
                <a16:creationId xmlns:a16="http://schemas.microsoft.com/office/drawing/2014/main" id="{04F50C1C-7E4B-427C-9492-72AD82D93C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200150"/>
            <a:ext cx="2079110" cy="3657600"/>
          </a:xfrm>
          <a:ln>
            <a:solidFill>
              <a:schemeClr val="tx1"/>
            </a:solidFill>
          </a:ln>
        </p:spPr>
      </p:pic>
      <p:pic>
        <p:nvPicPr>
          <p:cNvPr id="7" name="Picture 6">
            <a:extLst>
              <a:ext uri="{FF2B5EF4-FFF2-40B4-BE49-F238E27FC236}">
                <a16:creationId xmlns:a16="http://schemas.microsoft.com/office/drawing/2014/main" id="{5CFC98CD-5D3A-4BCE-BA85-DABC5BFDB4F9}"/>
              </a:ext>
            </a:extLst>
          </p:cNvPr>
          <p:cNvPicPr>
            <a:picLocks noChangeAspect="1"/>
          </p:cNvPicPr>
          <p:nvPr/>
        </p:nvPicPr>
        <p:blipFill rotWithShape="1">
          <a:blip r:embed="rId4">
            <a:extLst>
              <a:ext uri="{28A0092B-C50C-407E-A947-70E740481C1C}">
                <a14:useLocalDpi xmlns:a14="http://schemas.microsoft.com/office/drawing/2010/main" val="0"/>
              </a:ext>
            </a:extLst>
          </a:blip>
          <a:srcRect l="2036" t="2055" b="24415"/>
          <a:stretch/>
        </p:blipFill>
        <p:spPr>
          <a:xfrm>
            <a:off x="5261129" y="1200150"/>
            <a:ext cx="1749271" cy="1143000"/>
          </a:xfrm>
          <a:prstGeom prst="rect">
            <a:avLst/>
          </a:prstGeom>
          <a:ln>
            <a:solidFill>
              <a:schemeClr val="tx1"/>
            </a:solidFill>
          </a:ln>
        </p:spPr>
      </p:pic>
    </p:spTree>
    <p:extLst>
      <p:ext uri="{BB962C8B-B14F-4D97-AF65-F5344CB8AC3E}">
        <p14:creationId xmlns:p14="http://schemas.microsoft.com/office/powerpoint/2010/main" val="426725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AD34-3ED9-47C3-86F5-B017593C9EA5}"/>
              </a:ext>
            </a:extLst>
          </p:cNvPr>
          <p:cNvSpPr>
            <a:spLocks noGrp="1"/>
          </p:cNvSpPr>
          <p:nvPr>
            <p:ph type="title"/>
          </p:nvPr>
        </p:nvSpPr>
        <p:spPr/>
        <p:txBody>
          <a:bodyPr/>
          <a:lstStyle/>
          <a:p>
            <a:r>
              <a:rPr lang="en-US" dirty="0"/>
              <a:t>Applications and Special Offers</a:t>
            </a:r>
          </a:p>
        </p:txBody>
      </p:sp>
      <p:pic>
        <p:nvPicPr>
          <p:cNvPr id="4" name="Content Placeholder 3">
            <a:extLst>
              <a:ext uri="{FF2B5EF4-FFF2-40B4-BE49-F238E27FC236}">
                <a16:creationId xmlns:a16="http://schemas.microsoft.com/office/drawing/2014/main" id="{C3A243F9-52FD-4773-9426-FF9A3A3508C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36" t="2055" b="24415"/>
          <a:stretch/>
        </p:blipFill>
        <p:spPr>
          <a:xfrm>
            <a:off x="5334000" y="1200150"/>
            <a:ext cx="1749244" cy="1143000"/>
          </a:xfrm>
          <a:prstGeom prst="rect">
            <a:avLst/>
          </a:prstGeom>
          <a:ln>
            <a:solidFill>
              <a:schemeClr val="tx1"/>
            </a:solidFill>
          </a:ln>
        </p:spPr>
      </p:pic>
      <p:pic>
        <p:nvPicPr>
          <p:cNvPr id="6" name="Picture 5">
            <a:extLst>
              <a:ext uri="{FF2B5EF4-FFF2-40B4-BE49-F238E27FC236}">
                <a16:creationId xmlns:a16="http://schemas.microsoft.com/office/drawing/2014/main" id="{B4EF8588-E36D-4028-AF18-2ACC45986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200150"/>
            <a:ext cx="2033686" cy="3657600"/>
          </a:xfrm>
          <a:prstGeom prst="rect">
            <a:avLst/>
          </a:prstGeom>
          <a:ln>
            <a:solidFill>
              <a:schemeClr val="tx1"/>
            </a:solidFill>
          </a:ln>
        </p:spPr>
      </p:pic>
    </p:spTree>
    <p:extLst>
      <p:ext uri="{BB962C8B-B14F-4D97-AF65-F5344CB8AC3E}">
        <p14:creationId xmlns:p14="http://schemas.microsoft.com/office/powerpoint/2010/main" val="320792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Module Overview</a:t>
            </a:r>
            <a:endParaRPr lang="en-US" sz="2400" i="1" dirty="0"/>
          </a:p>
        </p:txBody>
      </p:sp>
    </p:spTree>
    <p:extLst>
      <p:ext uri="{BB962C8B-B14F-4D97-AF65-F5344CB8AC3E}">
        <p14:creationId xmlns:p14="http://schemas.microsoft.com/office/powerpoint/2010/main" val="235914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3B2B-74B4-4D76-8F83-B457FC9F9E0C}"/>
              </a:ext>
            </a:extLst>
          </p:cNvPr>
          <p:cNvSpPr>
            <a:spLocks noGrp="1"/>
          </p:cNvSpPr>
          <p:nvPr>
            <p:ph type="title"/>
          </p:nvPr>
        </p:nvSpPr>
        <p:spPr/>
        <p:txBody>
          <a:bodyPr/>
          <a:lstStyle/>
          <a:p>
            <a:r>
              <a:rPr lang="en-US" dirty="0"/>
              <a:t>Customer Engagement</a:t>
            </a:r>
          </a:p>
        </p:txBody>
      </p:sp>
      <p:graphicFrame>
        <p:nvGraphicFramePr>
          <p:cNvPr id="4" name="Content Placeholder 3">
            <a:extLst>
              <a:ext uri="{FF2B5EF4-FFF2-40B4-BE49-F238E27FC236}">
                <a16:creationId xmlns:a16="http://schemas.microsoft.com/office/drawing/2014/main" id="{A1D3600A-917C-450F-A824-B49F088264B5}"/>
              </a:ext>
            </a:extLst>
          </p:cNvPr>
          <p:cNvGraphicFramePr>
            <a:graphicFrameLocks noGrp="1"/>
          </p:cNvGraphicFramePr>
          <p:nvPr>
            <p:ph idx="1"/>
            <p:extLst>
              <p:ext uri="{D42A27DB-BD31-4B8C-83A1-F6EECF244321}">
                <p14:modId xmlns:p14="http://schemas.microsoft.com/office/powerpoint/2010/main" val="956586323"/>
              </p:ext>
            </p:extLst>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995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0130-0DFC-4931-90FE-99C1051A8E3C}"/>
              </a:ext>
            </a:extLst>
          </p:cNvPr>
          <p:cNvSpPr>
            <a:spLocks noGrp="1"/>
          </p:cNvSpPr>
          <p:nvPr>
            <p:ph type="title"/>
          </p:nvPr>
        </p:nvSpPr>
        <p:spPr/>
        <p:txBody>
          <a:bodyPr/>
          <a:lstStyle/>
          <a:p>
            <a:r>
              <a:rPr lang="en-US" dirty="0"/>
              <a:t>Operations</a:t>
            </a:r>
          </a:p>
        </p:txBody>
      </p:sp>
      <p:graphicFrame>
        <p:nvGraphicFramePr>
          <p:cNvPr id="4" name="Content Placeholder 3">
            <a:extLst>
              <a:ext uri="{FF2B5EF4-FFF2-40B4-BE49-F238E27FC236}">
                <a16:creationId xmlns:a16="http://schemas.microsoft.com/office/drawing/2014/main" id="{A34FBB05-C61A-47E7-A4A8-159D45FA1157}"/>
              </a:ext>
            </a:extLst>
          </p:cNvPr>
          <p:cNvGraphicFramePr>
            <a:graphicFrameLocks noGrp="1"/>
          </p:cNvGraphicFramePr>
          <p:nvPr>
            <p:ph idx="1"/>
            <p:extLst>
              <p:ext uri="{D42A27DB-BD31-4B8C-83A1-F6EECF244321}">
                <p14:modId xmlns:p14="http://schemas.microsoft.com/office/powerpoint/2010/main" val="988431812"/>
              </p:ext>
            </p:extLst>
          </p:nvPr>
        </p:nvGraphicFramePr>
        <p:xfrm>
          <a:off x="457200" y="1200151"/>
          <a:ext cx="8229600" cy="25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4524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148A-D216-4159-8DDC-D7A2078814E5}"/>
              </a:ext>
            </a:extLst>
          </p:cNvPr>
          <p:cNvSpPr>
            <a:spLocks noGrp="1"/>
          </p:cNvSpPr>
          <p:nvPr>
            <p:ph type="title"/>
          </p:nvPr>
        </p:nvSpPr>
        <p:spPr/>
        <p:txBody>
          <a:bodyPr/>
          <a:lstStyle/>
          <a:p>
            <a:r>
              <a:rPr lang="en-US" dirty="0"/>
              <a:t>Additional</a:t>
            </a:r>
          </a:p>
        </p:txBody>
      </p:sp>
      <p:graphicFrame>
        <p:nvGraphicFramePr>
          <p:cNvPr id="4" name="Content Placeholder 3">
            <a:extLst>
              <a:ext uri="{FF2B5EF4-FFF2-40B4-BE49-F238E27FC236}">
                <a16:creationId xmlns:a16="http://schemas.microsoft.com/office/drawing/2014/main" id="{711A1BEB-73AC-4B4D-9AEB-7DFA08ED5AE1}"/>
              </a:ext>
            </a:extLst>
          </p:cNvPr>
          <p:cNvGraphicFramePr>
            <a:graphicFrameLocks noGrp="1"/>
          </p:cNvGraphicFramePr>
          <p:nvPr>
            <p:ph idx="1"/>
            <p:extLst>
              <p:ext uri="{D42A27DB-BD31-4B8C-83A1-F6EECF244321}">
                <p14:modId xmlns:p14="http://schemas.microsoft.com/office/powerpoint/2010/main" val="1327553402"/>
              </p:ext>
            </p:extLst>
          </p:nvPr>
        </p:nvGraphicFramePr>
        <p:xfrm>
          <a:off x="457200" y="1200151"/>
          <a:ext cx="8229600" cy="1828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76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Primary Features</a:t>
            </a:r>
            <a:endParaRPr lang="en-US" sz="2400" i="1" dirty="0"/>
          </a:p>
        </p:txBody>
      </p:sp>
    </p:spTree>
    <p:extLst>
      <p:ext uri="{BB962C8B-B14F-4D97-AF65-F5344CB8AC3E}">
        <p14:creationId xmlns:p14="http://schemas.microsoft.com/office/powerpoint/2010/main" val="174350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Mitch Milam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00" y="1600200"/>
            <a:ext cx="1562100" cy="234315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graphicFrame>
        <p:nvGraphicFramePr>
          <p:cNvPr id="5" name="Content Placeholder 4"/>
          <p:cNvGraphicFramePr>
            <a:graphicFrameLocks noGrp="1"/>
          </p:cNvGraphicFramePr>
          <p:nvPr>
            <p:ph idx="1"/>
            <p:extLst>
              <p:ext uri="{D42A27DB-BD31-4B8C-83A1-F6EECF244321}">
                <p14:modId xmlns:p14="http://schemas.microsoft.com/office/powerpoint/2010/main" val="3853599135"/>
              </p:ext>
            </p:extLst>
          </p:nvPr>
        </p:nvGraphicFramePr>
        <p:xfrm>
          <a:off x="457200" y="1400175"/>
          <a:ext cx="5486400" cy="2743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tar: 24 Points 5">
            <a:extLst>
              <a:ext uri="{FF2B5EF4-FFF2-40B4-BE49-F238E27FC236}">
                <a16:creationId xmlns:a16="http://schemas.microsoft.com/office/drawing/2014/main" id="{8D9B313F-2DEA-402E-9A35-9E95430AAA4A}"/>
              </a:ext>
            </a:extLst>
          </p:cNvPr>
          <p:cNvSpPr/>
          <p:nvPr/>
        </p:nvSpPr>
        <p:spPr>
          <a:xfrm>
            <a:off x="3352800" y="3676650"/>
            <a:ext cx="2209800" cy="1028700"/>
          </a:xfrm>
          <a:prstGeom prst="star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00"/>
                </a:solidFill>
              </a:rPr>
              <a:t>Subscribe!</a:t>
            </a:r>
          </a:p>
        </p:txBody>
      </p:sp>
    </p:spTree>
    <p:extLst>
      <p:ext uri="{BB962C8B-B14F-4D97-AF65-F5344CB8AC3E}">
        <p14:creationId xmlns:p14="http://schemas.microsoft.com/office/powerpoint/2010/main" val="626152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BBF5-A715-411F-A433-B0D633DA01AE}"/>
              </a:ext>
            </a:extLst>
          </p:cNvPr>
          <p:cNvSpPr>
            <a:spLocks noGrp="1"/>
          </p:cNvSpPr>
          <p:nvPr>
            <p:ph type="title"/>
          </p:nvPr>
        </p:nvSpPr>
        <p:spPr/>
        <p:txBody>
          <a:bodyPr/>
          <a:lstStyle/>
          <a:p>
            <a:r>
              <a:rPr lang="en-US" dirty="0"/>
              <a:t>Anywhere, any device</a:t>
            </a:r>
          </a:p>
        </p:txBody>
      </p:sp>
      <p:pic>
        <p:nvPicPr>
          <p:cNvPr id="4" name="Content Placeholder 3" descr="A close up of a computer screen&#10;&#10;Description generated with high confidence">
            <a:extLst>
              <a:ext uri="{FF2B5EF4-FFF2-40B4-BE49-F238E27FC236}">
                <a16:creationId xmlns:a16="http://schemas.microsoft.com/office/drawing/2014/main" id="{84FA69AA-961A-4A7E-91CA-3405AD7E30ED}"/>
              </a:ext>
            </a:extLst>
          </p:cNvPr>
          <p:cNvPicPr>
            <a:picLocks noGrp="1" noChangeAspect="1"/>
          </p:cNvPicPr>
          <p:nvPr>
            <p:ph idx="1"/>
          </p:nvPr>
        </p:nvPicPr>
        <p:blipFill rotWithShape="1">
          <a:blip r:embed="rId3"/>
          <a:srcRect l="12354" t="19077" r="10613" b="20969"/>
          <a:stretch/>
        </p:blipFill>
        <p:spPr>
          <a:xfrm>
            <a:off x="1846413" y="1200150"/>
            <a:ext cx="5451174" cy="3394075"/>
          </a:xfrm>
          <a:prstGeom prst="rect">
            <a:avLst/>
          </a:prstGeom>
        </p:spPr>
      </p:pic>
      <p:sp>
        <p:nvSpPr>
          <p:cNvPr id="5" name="TextBox 4">
            <a:extLst>
              <a:ext uri="{FF2B5EF4-FFF2-40B4-BE49-F238E27FC236}">
                <a16:creationId xmlns:a16="http://schemas.microsoft.com/office/drawing/2014/main" id="{6BFCF745-2500-48A4-8BD9-9208CE99CA94}"/>
              </a:ext>
            </a:extLst>
          </p:cNvPr>
          <p:cNvSpPr txBox="1"/>
          <p:nvPr/>
        </p:nvSpPr>
        <p:spPr>
          <a:xfrm>
            <a:off x="685800" y="4629150"/>
            <a:ext cx="8077200" cy="369332"/>
          </a:xfrm>
          <a:prstGeom prst="rect">
            <a:avLst/>
          </a:prstGeom>
          <a:noFill/>
        </p:spPr>
        <p:txBody>
          <a:bodyPr wrap="square" rtlCol="0">
            <a:spAutoFit/>
          </a:bodyPr>
          <a:lstStyle/>
          <a:p>
            <a:pPr algn="ctr"/>
            <a:r>
              <a:rPr lang="en-US" dirty="0"/>
              <a:t>** with built-in offline capabilities</a:t>
            </a:r>
          </a:p>
        </p:txBody>
      </p:sp>
    </p:spTree>
    <p:extLst>
      <p:ext uri="{BB962C8B-B14F-4D97-AF65-F5344CB8AC3E}">
        <p14:creationId xmlns:p14="http://schemas.microsoft.com/office/powerpoint/2010/main" val="303420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5AC8-D183-491E-A24F-3E56E745E699}"/>
              </a:ext>
            </a:extLst>
          </p:cNvPr>
          <p:cNvSpPr>
            <a:spLocks noGrp="1"/>
          </p:cNvSpPr>
          <p:nvPr>
            <p:ph type="title"/>
          </p:nvPr>
        </p:nvSpPr>
        <p:spPr/>
        <p:txBody>
          <a:bodyPr/>
          <a:lstStyle/>
          <a:p>
            <a:r>
              <a:rPr lang="en-US" dirty="0"/>
              <a:t>Streamlined Interface</a:t>
            </a:r>
          </a:p>
        </p:txBody>
      </p:sp>
      <p:pic>
        <p:nvPicPr>
          <p:cNvPr id="4" name="Picture 3">
            <a:extLst>
              <a:ext uri="{FF2B5EF4-FFF2-40B4-BE49-F238E27FC236}">
                <a16:creationId xmlns:a16="http://schemas.microsoft.com/office/drawing/2014/main" id="{27C141DB-50E2-4BA4-95AB-664445DB67B2}"/>
              </a:ext>
            </a:extLst>
          </p:cNvPr>
          <p:cNvPicPr>
            <a:picLocks noChangeAspect="1"/>
          </p:cNvPicPr>
          <p:nvPr/>
        </p:nvPicPr>
        <p:blipFill>
          <a:blip r:embed="rId3"/>
          <a:stretch>
            <a:fillRect/>
          </a:stretch>
        </p:blipFill>
        <p:spPr>
          <a:xfrm>
            <a:off x="1002019" y="1276350"/>
            <a:ext cx="7139962" cy="3657600"/>
          </a:xfrm>
          <a:prstGeom prst="rect">
            <a:avLst/>
          </a:prstGeom>
        </p:spPr>
      </p:pic>
    </p:spTree>
    <p:extLst>
      <p:ext uri="{BB962C8B-B14F-4D97-AF65-F5344CB8AC3E}">
        <p14:creationId xmlns:p14="http://schemas.microsoft.com/office/powerpoint/2010/main" val="281977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68AA-C9B8-4B8A-BFBC-A0EBCF066FDC}"/>
              </a:ext>
            </a:extLst>
          </p:cNvPr>
          <p:cNvSpPr>
            <a:spLocks noGrp="1"/>
          </p:cNvSpPr>
          <p:nvPr>
            <p:ph type="title"/>
          </p:nvPr>
        </p:nvSpPr>
        <p:spPr/>
        <p:txBody>
          <a:bodyPr/>
          <a:lstStyle/>
          <a:p>
            <a:r>
              <a:rPr lang="en-US" dirty="0"/>
              <a:t>Business Process Guidance</a:t>
            </a:r>
          </a:p>
        </p:txBody>
      </p:sp>
      <p:pic>
        <p:nvPicPr>
          <p:cNvPr id="4" name="Picture 3">
            <a:extLst>
              <a:ext uri="{FF2B5EF4-FFF2-40B4-BE49-F238E27FC236}">
                <a16:creationId xmlns:a16="http://schemas.microsoft.com/office/drawing/2014/main" id="{8E6B3A16-3BF1-4950-9F17-89B017383170}"/>
              </a:ext>
            </a:extLst>
          </p:cNvPr>
          <p:cNvPicPr>
            <a:picLocks noChangeAspect="1"/>
          </p:cNvPicPr>
          <p:nvPr/>
        </p:nvPicPr>
        <p:blipFill>
          <a:blip r:embed="rId3"/>
          <a:stretch>
            <a:fillRect/>
          </a:stretch>
        </p:blipFill>
        <p:spPr>
          <a:xfrm>
            <a:off x="910587" y="1276350"/>
            <a:ext cx="7322827" cy="3657600"/>
          </a:xfrm>
          <a:prstGeom prst="rect">
            <a:avLst/>
          </a:prstGeom>
          <a:ln>
            <a:solidFill>
              <a:schemeClr val="tx1"/>
            </a:solidFill>
          </a:ln>
        </p:spPr>
      </p:pic>
    </p:spTree>
    <p:extLst>
      <p:ext uri="{BB962C8B-B14F-4D97-AF65-F5344CB8AC3E}">
        <p14:creationId xmlns:p14="http://schemas.microsoft.com/office/powerpoint/2010/main" val="4243343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244-40F6-4980-8503-A2697F913587}"/>
              </a:ext>
            </a:extLst>
          </p:cNvPr>
          <p:cNvSpPr>
            <a:spLocks noGrp="1"/>
          </p:cNvSpPr>
          <p:nvPr>
            <p:ph type="title"/>
          </p:nvPr>
        </p:nvSpPr>
        <p:spPr/>
        <p:txBody>
          <a:bodyPr/>
          <a:lstStyle/>
          <a:p>
            <a:r>
              <a:rPr lang="en-US" dirty="0"/>
              <a:t>New Unified Interface</a:t>
            </a:r>
          </a:p>
        </p:txBody>
      </p:sp>
      <p:pic>
        <p:nvPicPr>
          <p:cNvPr id="4" name="Picture 3">
            <a:extLst>
              <a:ext uri="{FF2B5EF4-FFF2-40B4-BE49-F238E27FC236}">
                <a16:creationId xmlns:a16="http://schemas.microsoft.com/office/drawing/2014/main" id="{C0B9F7BC-7950-4521-9FEC-CD2186035703}"/>
              </a:ext>
            </a:extLst>
          </p:cNvPr>
          <p:cNvPicPr>
            <a:picLocks noChangeAspect="1"/>
          </p:cNvPicPr>
          <p:nvPr/>
        </p:nvPicPr>
        <p:blipFill>
          <a:blip r:embed="rId3"/>
          <a:stretch>
            <a:fillRect/>
          </a:stretch>
        </p:blipFill>
        <p:spPr>
          <a:xfrm>
            <a:off x="979915" y="1200150"/>
            <a:ext cx="7184171" cy="3657600"/>
          </a:xfrm>
          <a:prstGeom prst="rect">
            <a:avLst/>
          </a:prstGeom>
        </p:spPr>
      </p:pic>
    </p:spTree>
    <p:extLst>
      <p:ext uri="{BB962C8B-B14F-4D97-AF65-F5344CB8AC3E}">
        <p14:creationId xmlns:p14="http://schemas.microsoft.com/office/powerpoint/2010/main" val="23497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defTabSz="685037">
              <a:spcBef>
                <a:spcPct val="0"/>
              </a:spcBef>
              <a:spcAft>
                <a:spcPts val="450"/>
              </a:spcAft>
            </a:pPr>
            <a:r>
              <a:rPr lang="en-US" sz="1200" dirty="0">
                <a:ln w="3175">
                  <a:noFill/>
                </a:ln>
                <a:cs typeface="Arial" charset="0"/>
              </a:rPr>
              <a:t>Integration</a:t>
            </a:r>
          </a:p>
          <a:p>
            <a:pPr defTabSz="685037">
              <a:spcBef>
                <a:spcPct val="0"/>
              </a:spcBef>
              <a:spcAft>
                <a:spcPts val="450"/>
              </a:spcAft>
            </a:pPr>
            <a:r>
              <a:rPr lang="en-US" dirty="0">
                <a:ln w="3175">
                  <a:noFill/>
                </a:ln>
                <a:cs typeface="Arial" charset="0"/>
              </a:rPr>
              <a:t>Relationship Analytics</a:t>
            </a:r>
            <a:endParaRPr lang="en-US" dirty="0">
              <a:gradFill>
                <a:gsLst>
                  <a:gs pos="100000">
                    <a:sysClr val="window" lastClr="FFFFFF"/>
                  </a:gs>
                  <a:gs pos="0">
                    <a:sysClr val="window" lastClr="FFFFFF"/>
                  </a:gs>
                </a:gsLst>
                <a:lin ang="5400000" scaled="0"/>
              </a:gradFill>
            </a:endParaRPr>
          </a:p>
        </p:txBody>
      </p:sp>
      <p:sp>
        <p:nvSpPr>
          <p:cNvPr id="6" name="Text Placeholder 5"/>
          <p:cNvSpPr>
            <a:spLocks noGrp="1"/>
          </p:cNvSpPr>
          <p:nvPr>
            <p:ph type="body" sz="quarter" idx="10"/>
          </p:nvPr>
        </p:nvSpPr>
        <p:spPr>
          <a:xfrm>
            <a:off x="401476" y="2290605"/>
            <a:ext cx="2456267" cy="1292383"/>
          </a:xfrm>
        </p:spPr>
        <p:txBody>
          <a:bodyPr vert="horz" wrap="square" lIns="0" tIns="0" rIns="0" bIns="0" rtlCol="0">
            <a:noAutofit/>
          </a:bodyPr>
          <a:lstStyle/>
          <a:p>
            <a:pPr lvl="1"/>
            <a:r>
              <a:rPr lang="en-US" sz="1350"/>
              <a:t>Relationship health scoring is influenced by interactions and activities made on </a:t>
            </a:r>
            <a:r>
              <a:rPr lang="en-US" sz="1350" b="1"/>
              <a:t>Linkedln Sales Navigator</a:t>
            </a:r>
            <a:r>
              <a:rPr lang="en-US" sz="1350"/>
              <a:t> and </a:t>
            </a:r>
            <a:r>
              <a:rPr lang="en-US" sz="1350" b="1"/>
              <a:t>Point Drive </a:t>
            </a:r>
          </a:p>
          <a:p>
            <a:pPr lvl="1"/>
            <a:r>
              <a:rPr lang="en-US" sz="1350"/>
              <a:t>Linkedln activities are tracked and can be holistically visualized on the Relationship Analytics dashboard together with e-mails, meeting and phone calls </a:t>
            </a:r>
            <a:endParaRPr lang="en-US" sz="1350" dirty="0"/>
          </a:p>
        </p:txBody>
      </p:sp>
      <p:pic>
        <p:nvPicPr>
          <p:cNvPr id="10" name="Picture 9">
            <a:extLst>
              <a:ext uri="{FF2B5EF4-FFF2-40B4-BE49-F238E27FC236}">
                <a16:creationId xmlns:a16="http://schemas.microsoft.com/office/drawing/2014/main" id="{0BEF8E83-E7D2-4530-B613-73615EF810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18136" y="305977"/>
            <a:ext cx="5291250" cy="4531548"/>
          </a:xfrm>
          <a:prstGeom prst="rect">
            <a:avLst/>
          </a:prstGeom>
          <a:ln w="3175">
            <a:solidFill>
              <a:srgbClr val="3E3E3E"/>
            </a:solidFill>
          </a:ln>
        </p:spPr>
      </p:pic>
      <p:sp>
        <p:nvSpPr>
          <p:cNvPr id="7" name="location_3" title="Icon of a map with a pin in it">
            <a:extLst>
              <a:ext uri="{FF2B5EF4-FFF2-40B4-BE49-F238E27FC236}">
                <a16:creationId xmlns:a16="http://schemas.microsoft.com/office/drawing/2014/main" id="{F5AF776C-A629-4F4F-951E-75BC1AC1159F}"/>
              </a:ext>
            </a:extLst>
          </p:cNvPr>
          <p:cNvSpPr>
            <a:spLocks noChangeAspect="1" noEditPoints="1"/>
          </p:cNvSpPr>
          <p:nvPr/>
        </p:nvSpPr>
        <p:spPr bwMode="auto">
          <a:xfrm>
            <a:off x="401476" y="324319"/>
            <a:ext cx="326477" cy="274281"/>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739" fontAlgn="base">
              <a:defRPr/>
            </a:pPr>
            <a:endParaRPr lang="en-US" sz="675" kern="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8007935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65C1CB-64F7-4C54-A341-AA7635AE32B8}"/>
              </a:ext>
            </a:extLst>
          </p:cNvPr>
          <p:cNvSpPr/>
          <p:nvPr/>
        </p:nvSpPr>
        <p:spPr>
          <a:xfrm>
            <a:off x="649" y="364"/>
            <a:ext cx="9142703" cy="809885"/>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242966" tIns="134981" bIns="134981" rtlCol="0" anchor="ctr"/>
          <a:lstStyle/>
          <a:p>
            <a:r>
              <a:rPr lang="en-US" sz="2100" dirty="0">
                <a:solidFill>
                  <a:srgbClr val="0070C0"/>
                </a:solidFill>
                <a:latin typeface="Segoe UI Light" panose="020B0502040204020203" pitchFamily="34" charset="0"/>
                <a:cs typeface="Segoe UI Light" panose="020B0502040204020203" pitchFamily="34" charset="0"/>
              </a:rPr>
              <a:t>Customer Insights</a:t>
            </a:r>
          </a:p>
        </p:txBody>
      </p:sp>
      <p:sp>
        <p:nvSpPr>
          <p:cNvPr id="92" name="TextBox 91"/>
          <p:cNvSpPr txBox="1"/>
          <p:nvPr/>
        </p:nvSpPr>
        <p:spPr>
          <a:xfrm>
            <a:off x="1692457" y="2136963"/>
            <a:ext cx="4387875" cy="754167"/>
          </a:xfrm>
          <a:prstGeom prst="rect">
            <a:avLst/>
          </a:prstGeom>
          <a:noFill/>
        </p:spPr>
        <p:txBody>
          <a:bodyPr wrap="square" lIns="0" tIns="0" rIns="0" bIns="0" rtlCol="0" anchor="ctr">
            <a:noAutofit/>
          </a:bodyPr>
          <a:lstStyle/>
          <a:p>
            <a:pPr defTabSz="713140">
              <a:lnSpc>
                <a:spcPct val="90000"/>
              </a:lnSpc>
              <a:spcBef>
                <a:spcPts val="450"/>
              </a:spcBef>
              <a:spcAft>
                <a:spcPts val="450"/>
              </a:spcAft>
              <a:defRPr/>
            </a:pPr>
            <a:r>
              <a:rPr lang="en-US" sz="1650" kern="0" dirty="0">
                <a:solidFill>
                  <a:srgbClr val="0070C0"/>
                </a:solidFill>
                <a:latin typeface="Segoe UI Light" panose="020B0502040204020203" pitchFamily="34" charset="0"/>
                <a:cs typeface="Segoe UI Light" panose="020B0502040204020203" pitchFamily="34" charset="0"/>
              </a:rPr>
              <a:t>Predictive Match</a:t>
            </a:r>
          </a:p>
          <a:p>
            <a:pPr defTabSz="914119">
              <a:lnSpc>
                <a:spcPct val="90000"/>
              </a:lnSpc>
              <a:defRPr/>
            </a:pPr>
            <a:r>
              <a:rPr lang="en-US" sz="1200" dirty="0">
                <a:solidFill>
                  <a:srgbClr val="57565A"/>
                </a:solidFill>
                <a:latin typeface="Segoe UI Light" panose="020B0502040204020203" pitchFamily="34" charset="0"/>
                <a:cs typeface="Segoe UI Light" panose="020B0502040204020203" pitchFamily="34" charset="0"/>
              </a:rPr>
              <a:t>Match activities or profiles with customers using contextual info</a:t>
            </a:r>
          </a:p>
          <a:p>
            <a:pPr defTabSz="914119">
              <a:defRPr/>
            </a:pPr>
            <a:r>
              <a:rPr lang="en-US" sz="1200" dirty="0">
                <a:solidFill>
                  <a:srgbClr val="57565A"/>
                </a:solidFill>
                <a:latin typeface="Segoe UI Light" panose="020B0502040204020203" pitchFamily="34" charset="0"/>
                <a:cs typeface="Segoe UI Light" panose="020B0502040204020203" pitchFamily="34" charset="0"/>
              </a:rPr>
              <a:t>Inferred links and relationships between your data</a:t>
            </a:r>
          </a:p>
        </p:txBody>
      </p:sp>
      <p:sp>
        <p:nvSpPr>
          <p:cNvPr id="51" name="Freeform 35">
            <a:extLst>
              <a:ext uri="{FF2B5EF4-FFF2-40B4-BE49-F238E27FC236}">
                <a16:creationId xmlns:a16="http://schemas.microsoft.com/office/drawing/2014/main" id="{1B262AF2-5E6F-49C4-8819-4E49DE044EF4}"/>
              </a:ext>
            </a:extLst>
          </p:cNvPr>
          <p:cNvSpPr>
            <a:spLocks noEditPoints="1"/>
          </p:cNvSpPr>
          <p:nvPr/>
        </p:nvSpPr>
        <p:spPr bwMode="auto">
          <a:xfrm>
            <a:off x="690990" y="2351719"/>
            <a:ext cx="608867" cy="291809"/>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68560" tIns="34280" rIns="68560" bIns="34280" numCol="1" anchor="t" anchorCtr="0" compatLnSpc="1">
            <a:prstTxWarp prst="textNoShape">
              <a:avLst/>
            </a:prstTxWarp>
          </a:bodyPr>
          <a:lstStyle/>
          <a:p>
            <a:pPr defTabSz="685607">
              <a:defRPr/>
            </a:pPr>
            <a:endParaRPr lang="en-US" sz="1350">
              <a:solidFill>
                <a:srgbClr val="57565A"/>
              </a:solidFill>
              <a:latin typeface="Segoe UI Light" panose="020B0502040204020203" pitchFamily="34" charset="0"/>
              <a:cs typeface="Segoe UI Light" panose="020B0502040204020203" pitchFamily="34" charset="0"/>
            </a:endParaRPr>
          </a:p>
        </p:txBody>
      </p:sp>
      <p:sp>
        <p:nvSpPr>
          <p:cNvPr id="55" name="TextBox 54">
            <a:extLst>
              <a:ext uri="{FF2B5EF4-FFF2-40B4-BE49-F238E27FC236}">
                <a16:creationId xmlns:a16="http://schemas.microsoft.com/office/drawing/2014/main" id="{DD4BEC60-AE0B-47CF-92C8-186AB4192979}"/>
              </a:ext>
            </a:extLst>
          </p:cNvPr>
          <p:cNvSpPr txBox="1"/>
          <p:nvPr/>
        </p:nvSpPr>
        <p:spPr>
          <a:xfrm>
            <a:off x="1683160" y="1176774"/>
            <a:ext cx="4387875" cy="754167"/>
          </a:xfrm>
          <a:prstGeom prst="rect">
            <a:avLst/>
          </a:prstGeom>
          <a:noFill/>
        </p:spPr>
        <p:txBody>
          <a:bodyPr wrap="square" lIns="0" tIns="0" rIns="0" bIns="0" rtlCol="0" anchor="ctr">
            <a:noAutofit/>
          </a:bodyPr>
          <a:lstStyle/>
          <a:p>
            <a:pPr defTabSz="713140">
              <a:lnSpc>
                <a:spcPct val="90000"/>
              </a:lnSpc>
              <a:spcBef>
                <a:spcPts val="450"/>
              </a:spcBef>
              <a:spcAft>
                <a:spcPts val="450"/>
              </a:spcAft>
              <a:defRPr/>
            </a:pPr>
            <a:r>
              <a:rPr lang="en-US" sz="1650" kern="0" dirty="0">
                <a:solidFill>
                  <a:srgbClr val="0070C0"/>
                </a:solidFill>
                <a:latin typeface="Segoe UI Light" panose="020B0502040204020203" pitchFamily="34" charset="0"/>
                <a:cs typeface="Segoe UI Light" panose="020B0502040204020203" pitchFamily="34" charset="0"/>
              </a:rPr>
              <a:t>Customer 360° Enhancements</a:t>
            </a:r>
          </a:p>
          <a:p>
            <a:pPr defTabSz="914119">
              <a:defRPr/>
            </a:pPr>
            <a:r>
              <a:rPr lang="en-US" sz="1200" dirty="0">
                <a:solidFill>
                  <a:srgbClr val="57565A"/>
                </a:solidFill>
                <a:latin typeface="Segoe UI Light" panose="020B0502040204020203" pitchFamily="34" charset="0"/>
                <a:cs typeface="Segoe UI Light" panose="020B0502040204020203" pitchFamily="34" charset="0"/>
              </a:rPr>
              <a:t>Relationships, Relationship KPIs</a:t>
            </a:r>
          </a:p>
          <a:p>
            <a:pPr defTabSz="914119">
              <a:defRPr/>
            </a:pPr>
            <a:r>
              <a:rPr lang="en-US" sz="1200" dirty="0">
                <a:solidFill>
                  <a:srgbClr val="57565A"/>
                </a:solidFill>
                <a:latin typeface="Segoe UI Light" panose="020B0502040204020203" pitchFamily="34" charset="0"/>
                <a:cs typeface="Segoe UI Light" panose="020B0502040204020203" pitchFamily="34" charset="0"/>
              </a:rPr>
              <a:t>Session Interactions</a:t>
            </a:r>
          </a:p>
        </p:txBody>
      </p:sp>
      <p:sp>
        <p:nvSpPr>
          <p:cNvPr id="57" name="TextBox 56">
            <a:extLst>
              <a:ext uri="{FF2B5EF4-FFF2-40B4-BE49-F238E27FC236}">
                <a16:creationId xmlns:a16="http://schemas.microsoft.com/office/drawing/2014/main" id="{2B8BC199-F5DB-4711-AE65-93141C4D5B51}"/>
              </a:ext>
            </a:extLst>
          </p:cNvPr>
          <p:cNvSpPr txBox="1"/>
          <p:nvPr/>
        </p:nvSpPr>
        <p:spPr>
          <a:xfrm>
            <a:off x="1692458" y="3096809"/>
            <a:ext cx="4387875" cy="754167"/>
          </a:xfrm>
          <a:prstGeom prst="rect">
            <a:avLst/>
          </a:prstGeom>
          <a:noFill/>
        </p:spPr>
        <p:txBody>
          <a:bodyPr wrap="square" lIns="0" tIns="0" rIns="0" bIns="0" rtlCol="0" anchor="ctr">
            <a:noAutofit/>
          </a:bodyPr>
          <a:lstStyle/>
          <a:p>
            <a:pPr defTabSz="713140">
              <a:lnSpc>
                <a:spcPct val="90000"/>
              </a:lnSpc>
              <a:spcBef>
                <a:spcPts val="450"/>
              </a:spcBef>
              <a:spcAft>
                <a:spcPts val="450"/>
              </a:spcAft>
              <a:defRPr/>
            </a:pPr>
            <a:r>
              <a:rPr lang="en-US" sz="1650" kern="0" dirty="0">
                <a:solidFill>
                  <a:srgbClr val="0070C0"/>
                </a:solidFill>
                <a:latin typeface="Segoe UI Light" panose="020B0502040204020203" pitchFamily="34" charset="0"/>
                <a:cs typeface="Segoe UI Light" panose="020B0502040204020203" pitchFamily="34" charset="0"/>
              </a:rPr>
              <a:t>Predictive Scoring</a:t>
            </a:r>
          </a:p>
          <a:p>
            <a:pPr defTabSz="914119">
              <a:defRPr/>
            </a:pPr>
            <a:r>
              <a:rPr lang="en-US" sz="1350" dirty="0">
                <a:solidFill>
                  <a:srgbClr val="57565A"/>
                </a:solidFill>
                <a:latin typeface="Segoe UI Light" panose="020B0502040204020203" pitchFamily="34" charset="0"/>
                <a:cs typeface="Segoe UI Light" panose="020B0502040204020203" pitchFamily="34" charset="0"/>
              </a:rPr>
              <a:t>Predict any business outcome with advanced ML &amp; AI</a:t>
            </a:r>
          </a:p>
          <a:p>
            <a:pPr defTabSz="914119">
              <a:defRPr/>
            </a:pPr>
            <a:r>
              <a:rPr lang="en-US" sz="1350" dirty="0">
                <a:solidFill>
                  <a:srgbClr val="57565A"/>
                </a:solidFill>
                <a:latin typeface="Segoe UI Light" panose="020B0502040204020203" pitchFamily="34" charset="0"/>
                <a:cs typeface="Segoe UI Light" panose="020B0502040204020203" pitchFamily="34" charset="0"/>
              </a:rPr>
              <a:t>Plan efficient follow-ups with grading</a:t>
            </a:r>
          </a:p>
        </p:txBody>
      </p:sp>
      <p:sp>
        <p:nvSpPr>
          <p:cNvPr id="59" name="TextBox 58">
            <a:extLst>
              <a:ext uri="{FF2B5EF4-FFF2-40B4-BE49-F238E27FC236}">
                <a16:creationId xmlns:a16="http://schemas.microsoft.com/office/drawing/2014/main" id="{D3D0F966-51BE-4373-8E46-728D308C11DE}"/>
              </a:ext>
            </a:extLst>
          </p:cNvPr>
          <p:cNvSpPr txBox="1"/>
          <p:nvPr/>
        </p:nvSpPr>
        <p:spPr>
          <a:xfrm>
            <a:off x="1692458" y="4056999"/>
            <a:ext cx="4387875" cy="754167"/>
          </a:xfrm>
          <a:prstGeom prst="rect">
            <a:avLst/>
          </a:prstGeom>
          <a:noFill/>
        </p:spPr>
        <p:txBody>
          <a:bodyPr wrap="square" lIns="0" tIns="0" rIns="0" bIns="0" rtlCol="0" anchor="ctr">
            <a:noAutofit/>
          </a:bodyPr>
          <a:lstStyle/>
          <a:p>
            <a:pPr defTabSz="713140">
              <a:lnSpc>
                <a:spcPct val="90000"/>
              </a:lnSpc>
              <a:spcBef>
                <a:spcPts val="450"/>
              </a:spcBef>
              <a:spcAft>
                <a:spcPts val="450"/>
              </a:spcAft>
              <a:defRPr/>
            </a:pPr>
            <a:r>
              <a:rPr lang="en-US" sz="1650" kern="0" dirty="0">
                <a:solidFill>
                  <a:srgbClr val="0070C0"/>
                </a:solidFill>
                <a:latin typeface="Segoe UI Light" panose="020B0502040204020203" pitchFamily="34" charset="0"/>
                <a:cs typeface="Segoe UI Light" panose="020B0502040204020203" pitchFamily="34" charset="0"/>
              </a:rPr>
              <a:t>Segmentation</a:t>
            </a:r>
          </a:p>
          <a:p>
            <a:pPr defTabSz="914119">
              <a:defRPr/>
            </a:pPr>
            <a:r>
              <a:rPr lang="en-US" sz="1350" dirty="0">
                <a:solidFill>
                  <a:srgbClr val="57565A"/>
                </a:solidFill>
                <a:latin typeface="Segoe UI Light" panose="020B0502040204020203" pitchFamily="34" charset="0"/>
                <a:cs typeface="Segoe UI Light" panose="020B0502040204020203" pitchFamily="34" charset="0"/>
              </a:rPr>
              <a:t>Identify the right audience for your customers</a:t>
            </a:r>
          </a:p>
          <a:p>
            <a:pPr defTabSz="914119">
              <a:defRPr/>
            </a:pPr>
            <a:r>
              <a:rPr lang="en-US" sz="1350" dirty="0">
                <a:solidFill>
                  <a:srgbClr val="57565A"/>
                </a:solidFill>
                <a:latin typeface="Segoe UI Light" panose="020B0502040204020203" pitchFamily="34" charset="0"/>
                <a:cs typeface="Segoe UI Light" panose="020B0502040204020203" pitchFamily="34" charset="0"/>
              </a:rPr>
              <a:t>Leverage complete customer journey to create cohorts</a:t>
            </a:r>
          </a:p>
        </p:txBody>
      </p:sp>
      <p:sp>
        <p:nvSpPr>
          <p:cNvPr id="80" name="Freeform 5">
            <a:extLst>
              <a:ext uri="{FF2B5EF4-FFF2-40B4-BE49-F238E27FC236}">
                <a16:creationId xmlns:a16="http://schemas.microsoft.com/office/drawing/2014/main" id="{C311203E-0DFF-44C5-853E-2F8F83C6A42C}"/>
              </a:ext>
            </a:extLst>
          </p:cNvPr>
          <p:cNvSpPr/>
          <p:nvPr/>
        </p:nvSpPr>
        <p:spPr>
          <a:xfrm>
            <a:off x="6242902" y="1581150"/>
            <a:ext cx="2468180" cy="797939"/>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rgbClr val="0070C0"/>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b"/>
          <a:lstStyle/>
          <a:p>
            <a:pPr defTabSz="685607">
              <a:defRPr/>
            </a:pPr>
            <a:r>
              <a:rPr lang="en-US" sz="1650" kern="0" dirty="0">
                <a:solidFill>
                  <a:srgbClr val="0070C0"/>
                </a:solidFill>
                <a:latin typeface="Segoe UI Light" panose="020B0502040204020203" pitchFamily="34" charset="0"/>
                <a:cs typeface="Segoe UI Light" panose="020B0502040204020203" pitchFamily="34" charset="0"/>
              </a:rPr>
              <a:t>Data Inflow</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Dynamics 365 online</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Azure Storage</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Exchange Online</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Microsoft Social Engagement</a:t>
            </a:r>
          </a:p>
          <a:p>
            <a:pPr defTabSz="685607">
              <a:defRPr/>
            </a:pPr>
            <a:endParaRPr lang="en-US" sz="1350" dirty="0">
              <a:solidFill>
                <a:srgbClr val="57565A"/>
              </a:solidFill>
              <a:latin typeface="Segoe UI Light" panose="020B0502040204020203" pitchFamily="34" charset="0"/>
              <a:cs typeface="Segoe UI Light" panose="020B0502040204020203" pitchFamily="34" charset="0"/>
            </a:endParaRPr>
          </a:p>
        </p:txBody>
      </p:sp>
      <p:sp>
        <p:nvSpPr>
          <p:cNvPr id="81" name="Freeform 13">
            <a:extLst>
              <a:ext uri="{FF2B5EF4-FFF2-40B4-BE49-F238E27FC236}">
                <a16:creationId xmlns:a16="http://schemas.microsoft.com/office/drawing/2014/main" id="{4D86C229-B9E2-4FC3-AC89-DC934E0026CA}"/>
              </a:ext>
            </a:extLst>
          </p:cNvPr>
          <p:cNvSpPr/>
          <p:nvPr/>
        </p:nvSpPr>
        <p:spPr>
          <a:xfrm flipV="1">
            <a:off x="6252558" y="2956344"/>
            <a:ext cx="2468180" cy="784800"/>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rgbClr val="0070C0"/>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wrap="none" lIns="1028408" tIns="0" rIns="0" bIns="274242" rtlCol="0" anchor="b">
            <a:scene3d>
              <a:camera prst="orthographicFront">
                <a:rot lat="0" lon="0" rev="10800000"/>
              </a:camera>
              <a:lightRig rig="threePt" dir="t"/>
            </a:scene3d>
          </a:bodyPr>
          <a:lstStyle/>
          <a:p>
            <a:pPr defTabSz="685607">
              <a:defRPr/>
            </a:pPr>
            <a:r>
              <a:rPr lang="en-US" sz="1650" kern="0" dirty="0">
                <a:solidFill>
                  <a:srgbClr val="0070C0"/>
                </a:solidFill>
                <a:latin typeface="Segoe UI Light" panose="020B0502040204020203" pitchFamily="34" charset="0"/>
                <a:cs typeface="Segoe UI Light" panose="020B0502040204020203" pitchFamily="34" charset="0"/>
              </a:rPr>
              <a:t>Embed Insights</a:t>
            </a:r>
            <a:endParaRPr lang="en-US" sz="1650" dirty="0">
              <a:solidFill>
                <a:srgbClr val="0070C0"/>
              </a:solidFill>
              <a:latin typeface="Segoe UI Light" panose="020B0502040204020203" pitchFamily="34" charset="0"/>
              <a:cs typeface="Segoe UI Light" panose="020B0502040204020203" pitchFamily="34" charset="0"/>
            </a:endParaRPr>
          </a:p>
          <a:p>
            <a:pPr defTabSz="685607">
              <a:defRPr/>
            </a:pPr>
            <a:r>
              <a:rPr lang="en-US" sz="1050" dirty="0">
                <a:solidFill>
                  <a:srgbClr val="57565A"/>
                </a:solidFill>
                <a:latin typeface="Segoe UI Light" panose="020B0502040204020203" pitchFamily="34" charset="0"/>
                <a:cs typeface="Segoe UI Light" panose="020B0502040204020203" pitchFamily="34" charset="0"/>
              </a:rPr>
              <a:t>Azure Storage</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Power BI</a:t>
            </a:r>
          </a:p>
          <a:p>
            <a:pPr defTabSz="685607">
              <a:defRPr/>
            </a:pPr>
            <a:r>
              <a:rPr lang="en-US" sz="1050" dirty="0">
                <a:solidFill>
                  <a:srgbClr val="57565A"/>
                </a:solidFill>
                <a:latin typeface="Segoe UI Light" panose="020B0502040204020203" pitchFamily="34" charset="0"/>
                <a:cs typeface="Segoe UI Light" panose="020B0502040204020203" pitchFamily="34" charset="0"/>
              </a:rPr>
              <a:t>Segment Export</a:t>
            </a:r>
          </a:p>
        </p:txBody>
      </p:sp>
      <p:cxnSp>
        <p:nvCxnSpPr>
          <p:cNvPr id="84" name="Straight Connector 83">
            <a:extLst>
              <a:ext uri="{FF2B5EF4-FFF2-40B4-BE49-F238E27FC236}">
                <a16:creationId xmlns:a16="http://schemas.microsoft.com/office/drawing/2014/main" id="{9B87C24E-B3C6-417F-9322-BFBB800A928C}"/>
              </a:ext>
            </a:extLst>
          </p:cNvPr>
          <p:cNvCxnSpPr>
            <a:cxnSpLocks/>
          </p:cNvCxnSpPr>
          <p:nvPr/>
        </p:nvCxnSpPr>
        <p:spPr>
          <a:xfrm>
            <a:off x="5961779" y="1642758"/>
            <a:ext cx="0" cy="2399619"/>
          </a:xfrm>
          <a:prstGeom prst="line">
            <a:avLst/>
          </a:prstGeom>
          <a:ln w="6350">
            <a:solidFill>
              <a:srgbClr val="00B6C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a:stretch>
            <a:fillRect/>
          </a:stretch>
        </p:blipFill>
        <p:spPr>
          <a:xfrm>
            <a:off x="223769" y="1184135"/>
            <a:ext cx="1243114" cy="739445"/>
          </a:xfrm>
          <a:prstGeom prst="rect">
            <a:avLst/>
          </a:prstGeom>
          <a:ln w="38100">
            <a:solidFill>
              <a:schemeClr val="bg1">
                <a:lumMod val="85000"/>
              </a:schemeClr>
            </a:solidFill>
          </a:ln>
        </p:spPr>
      </p:pic>
      <p:pic>
        <p:nvPicPr>
          <p:cNvPr id="25" name="Picture 24">
            <a:extLst/>
          </p:cNvPr>
          <p:cNvPicPr>
            <a:picLocks noChangeAspect="1"/>
          </p:cNvPicPr>
          <p:nvPr/>
        </p:nvPicPr>
        <p:blipFill rotWithShape="1">
          <a:blip r:embed="rId4">
            <a:extLst>
              <a:ext uri="{28A0092B-C50C-407E-A947-70E740481C1C}">
                <a14:useLocalDpi xmlns:a14="http://schemas.microsoft.com/office/drawing/2010/main" val="0"/>
              </a:ext>
            </a:extLst>
          </a:blip>
          <a:srcRect b="29407"/>
          <a:stretch/>
        </p:blipFill>
        <p:spPr>
          <a:xfrm>
            <a:off x="223769" y="2140643"/>
            <a:ext cx="1247936" cy="746806"/>
          </a:xfrm>
          <a:prstGeom prst="rect">
            <a:avLst/>
          </a:prstGeom>
          <a:ln w="38100">
            <a:solidFill>
              <a:schemeClr val="bg1">
                <a:lumMod val="85000"/>
              </a:schemeClr>
            </a:solidFill>
          </a:ln>
        </p:spPr>
      </p:pic>
      <p:pic>
        <p:nvPicPr>
          <p:cNvPr id="26" name="Picture 25">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16547" y="3128687"/>
            <a:ext cx="1250335" cy="758316"/>
          </a:xfrm>
          <a:prstGeom prst="rect">
            <a:avLst/>
          </a:prstGeom>
          <a:ln w="38100">
            <a:solidFill>
              <a:schemeClr val="bg1">
                <a:lumMod val="85000"/>
              </a:schemeClr>
            </a:solidFill>
          </a:ln>
        </p:spPr>
      </p:pic>
      <p:pic>
        <p:nvPicPr>
          <p:cNvPr id="27" name="Picture 26" descr="A picture containing screenshot&#10;&#10;Description generated with very high confidence">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23768" y="4092557"/>
            <a:ext cx="1250335" cy="749480"/>
          </a:xfrm>
          <a:prstGeom prst="rect">
            <a:avLst/>
          </a:prstGeom>
          <a:ln w="38100">
            <a:solidFill>
              <a:schemeClr val="bg1">
                <a:lumMod val="85000"/>
              </a:schemeClr>
            </a:solidFill>
          </a:ln>
        </p:spPr>
      </p:pic>
      <p:sp>
        <p:nvSpPr>
          <p:cNvPr id="16" name="graph_9" title="Icon of a line chart with connected circles at varying points">
            <a:extLst>
              <a:ext uri="{FF2B5EF4-FFF2-40B4-BE49-F238E27FC236}">
                <a16:creationId xmlns:a16="http://schemas.microsoft.com/office/drawing/2014/main" id="{11D37594-0595-40BB-B802-A8CB2862BE8A}"/>
              </a:ext>
            </a:extLst>
          </p:cNvPr>
          <p:cNvSpPr>
            <a:spLocks noChangeAspect="1" noEditPoints="1"/>
          </p:cNvSpPr>
          <p:nvPr/>
        </p:nvSpPr>
        <p:spPr bwMode="auto">
          <a:xfrm>
            <a:off x="8559100" y="212716"/>
            <a:ext cx="303965" cy="27428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739" fontAlgn="base">
              <a:defRPr/>
            </a:pPr>
            <a:endParaRPr lang="en-US" sz="1275" kern="0" dirty="0">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207326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1+#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2" presetClass="entr" presetSubtype="2"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1+#ppt_w/2"/>
                                          </p:val>
                                        </p:tav>
                                        <p:tav tm="100000">
                                          <p:val>
                                            <p:strVal val="#ppt_x"/>
                                          </p:val>
                                        </p:tav>
                                      </p:tavLst>
                                    </p:anim>
                                    <p:anim calcmode="lin" valueType="num">
                                      <p:cBhvr additive="base">
                                        <p:cTn id="23" dur="500" fill="hold"/>
                                        <p:tgtEl>
                                          <p:spTgt spid="9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2" presetClass="entr" presetSubtype="2"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1+#ppt_w/2"/>
                                          </p:val>
                                        </p:tav>
                                        <p:tav tm="100000">
                                          <p:val>
                                            <p:strVal val="#ppt_x"/>
                                          </p:val>
                                        </p:tav>
                                      </p:tavLst>
                                    </p:anim>
                                    <p:anim calcmode="lin" valueType="num">
                                      <p:cBhvr additive="base">
                                        <p:cTn id="33" dur="500" fill="hold"/>
                                        <p:tgtEl>
                                          <p:spTgt spid="5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fltVal val="0"/>
                                          </p:val>
                                        </p:tav>
                                        <p:tav tm="100000">
                                          <p:val>
                                            <p:strVal val="#ppt_h"/>
                                          </p:val>
                                        </p:tav>
                                      </p:tavLst>
                                    </p:anim>
                                    <p:animEffect transition="in" filter="fade">
                                      <p:cBhvr>
                                        <p:cTn id="39" dur="500"/>
                                        <p:tgtEl>
                                          <p:spTgt spid="27"/>
                                        </p:tgtEl>
                                      </p:cBhvr>
                                    </p:animEffect>
                                  </p:childTnLst>
                                </p:cTn>
                              </p:par>
                              <p:par>
                                <p:cTn id="40" presetID="2" presetClass="entr" presetSubtype="2"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1+#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wipe(up)">
                                      <p:cBhvr>
                                        <p:cTn id="47" dur="500"/>
                                        <p:tgtEl>
                                          <p:spTgt spid="84"/>
                                        </p:tgtEl>
                                      </p:cBhvr>
                                    </p:animEffect>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500"/>
                                        <p:tgtEl>
                                          <p:spTgt spid="80"/>
                                        </p:tgtEl>
                                      </p:cBhvr>
                                    </p:animEffect>
                                  </p:childTnLst>
                                </p:cTn>
                              </p:par>
                              <p:par>
                                <p:cTn id="52" presetID="22" presetClass="entr" presetSubtype="8" fill="hold" grpId="0" nodeType="withEffect">
                                  <p:stCondLst>
                                    <p:cond delay="100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55" grpId="0"/>
      <p:bldP spid="57" grpId="0"/>
      <p:bldP spid="59" grpId="0"/>
      <p:bldP spid="8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Integration</a:t>
            </a:r>
            <a:endParaRPr lang="en-US" sz="2400" i="1" dirty="0"/>
          </a:p>
        </p:txBody>
      </p:sp>
    </p:spTree>
    <p:extLst>
      <p:ext uri="{BB962C8B-B14F-4D97-AF65-F5344CB8AC3E}">
        <p14:creationId xmlns:p14="http://schemas.microsoft.com/office/powerpoint/2010/main" val="334440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8" name="Straight Connector 777"/>
          <p:cNvCxnSpPr/>
          <p:nvPr/>
        </p:nvCxnSpPr>
        <p:spPr>
          <a:xfrm flipH="1" flipV="1">
            <a:off x="1715052" y="3486791"/>
            <a:ext cx="952316" cy="784260"/>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5804410" y="2926605"/>
            <a:ext cx="112037" cy="1456484"/>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7821080" y="2310401"/>
            <a:ext cx="168055" cy="1456483"/>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3899777" y="1806233"/>
            <a:ext cx="1008335" cy="123240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3227554" y="1806233"/>
            <a:ext cx="672223" cy="560186"/>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410857" y="2870585"/>
            <a:ext cx="2320865" cy="1423351"/>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11292" y="640215"/>
            <a:ext cx="7696728" cy="461639"/>
          </a:xfrm>
          <a:prstGeom prst="rect">
            <a:avLst/>
          </a:prstGeom>
          <a:noFill/>
        </p:spPr>
        <p:txBody>
          <a:bodyPr wrap="square" lIns="134445" tIns="107556" rIns="134445" bIns="107556" rtlCol="0">
            <a:spAutoFit/>
          </a:bodyPr>
          <a:lstStyle/>
          <a:p>
            <a:pPr defTabSz="672229">
              <a:lnSpc>
                <a:spcPct val="90000"/>
              </a:lnSpc>
              <a:spcAft>
                <a:spcPts val="441"/>
              </a:spcAft>
              <a:defRPr/>
            </a:pPr>
            <a:r>
              <a:rPr lang="en-US" sz="1765" kern="0" spc="-22" dirty="0">
                <a:solidFill>
                  <a:srgbClr val="0078D7"/>
                </a:solidFill>
              </a:rPr>
              <a:t>Dynamics 365</a:t>
            </a:r>
            <a:endParaRPr lang="en-US" sz="1765" kern="0" spc="-22" dirty="0">
              <a:gradFill>
                <a:gsLst>
                  <a:gs pos="17699">
                    <a:srgbClr val="0078D7"/>
                  </a:gs>
                  <a:gs pos="48673">
                    <a:srgbClr val="0078D7"/>
                  </a:gs>
                </a:gsLst>
                <a:lin ang="5400000" scaled="1"/>
              </a:gradFill>
            </a:endParaRPr>
          </a:p>
        </p:txBody>
      </p:sp>
      <p:sp>
        <p:nvSpPr>
          <p:cNvPr id="785" name="Mobile node 1"/>
          <p:cNvSpPr/>
          <p:nvPr/>
        </p:nvSpPr>
        <p:spPr bwMode="auto">
          <a:xfrm>
            <a:off x="5612358" y="4368013"/>
            <a:ext cx="6722" cy="6722"/>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6" name="Mobile node 1"/>
          <p:cNvSpPr/>
          <p:nvPr/>
        </p:nvSpPr>
        <p:spPr bwMode="auto">
          <a:xfrm>
            <a:off x="684798" y="3513583"/>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7" name="Mobile node 1"/>
          <p:cNvSpPr/>
          <p:nvPr/>
        </p:nvSpPr>
        <p:spPr bwMode="auto">
          <a:xfrm>
            <a:off x="5995185" y="1292308"/>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8" name="Mobile node 1"/>
          <p:cNvSpPr/>
          <p:nvPr/>
        </p:nvSpPr>
        <p:spPr bwMode="auto">
          <a:xfrm>
            <a:off x="8313454" y="2941347"/>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9" name="Mobile node 1"/>
          <p:cNvSpPr/>
          <p:nvPr/>
        </p:nvSpPr>
        <p:spPr bwMode="auto">
          <a:xfrm>
            <a:off x="2925538" y="2863511"/>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790" name="Straight Connector 789"/>
          <p:cNvCxnSpPr/>
          <p:nvPr/>
        </p:nvCxnSpPr>
        <p:spPr>
          <a:xfrm>
            <a:off x="1266903" y="1806232"/>
            <a:ext cx="1120371" cy="72824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322921" y="1470122"/>
            <a:ext cx="1568521" cy="336111"/>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2872212" y="1488135"/>
            <a:ext cx="355341" cy="822265"/>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434958" y="3430772"/>
            <a:ext cx="336112" cy="840279"/>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2891443" y="1470120"/>
            <a:ext cx="1008335" cy="336112"/>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5132186" y="1694195"/>
            <a:ext cx="0" cy="784261"/>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5132186" y="1694196"/>
            <a:ext cx="1456484" cy="392130"/>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5916447" y="1358083"/>
            <a:ext cx="1232409" cy="1512502"/>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7148856" y="1358084"/>
            <a:ext cx="840279" cy="896298"/>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5804410" y="3510387"/>
            <a:ext cx="667509" cy="816682"/>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7036819" y="3038642"/>
            <a:ext cx="784261" cy="672223"/>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4908112" y="3038642"/>
            <a:ext cx="896298" cy="1288428"/>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3788907" y="2981456"/>
            <a:ext cx="727075" cy="617371"/>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3731721" y="2310400"/>
            <a:ext cx="1456484" cy="560186"/>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762736" y="3598829"/>
            <a:ext cx="664917" cy="723370"/>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5804410" y="4327070"/>
            <a:ext cx="123240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p:nvPr/>
        </p:nvCxnSpPr>
        <p:spPr>
          <a:xfrm>
            <a:off x="6072326" y="1370261"/>
            <a:ext cx="952316" cy="0"/>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2387275" y="2534475"/>
            <a:ext cx="616205" cy="392130"/>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1771070" y="2515763"/>
            <a:ext cx="601243" cy="91501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762735" y="1806233"/>
            <a:ext cx="560186" cy="1792595"/>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4515982" y="3065990"/>
            <a:ext cx="413745" cy="532838"/>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3899776" y="1806233"/>
            <a:ext cx="1288428" cy="50416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4515982" y="3654847"/>
            <a:ext cx="1288428" cy="672223"/>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2387275" y="2366418"/>
            <a:ext cx="840279" cy="168055"/>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5188205" y="1358084"/>
            <a:ext cx="1960651" cy="100833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5188205" y="2366419"/>
            <a:ext cx="728242" cy="50416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042830" y="1470120"/>
            <a:ext cx="1848612" cy="1344447"/>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7821080" y="3038642"/>
            <a:ext cx="560186" cy="672223"/>
          </a:xfrm>
          <a:prstGeom prst="line">
            <a:avLst/>
          </a:prstGeom>
          <a:noFill/>
          <a:ln w="19050" cap="flat" cmpd="sng" algn="ctr">
            <a:solidFill>
              <a:srgbClr val="E1E1E1"/>
            </a:solidFill>
            <a:prstDash val="solid"/>
            <a:headEnd type="none"/>
            <a:tailEnd type="none"/>
          </a:ln>
          <a:effectLst/>
        </p:spPr>
      </p:cxnSp>
      <p:grpSp>
        <p:nvGrpSpPr>
          <p:cNvPr id="827" name="Group 826"/>
          <p:cNvGrpSpPr/>
          <p:nvPr/>
        </p:nvGrpSpPr>
        <p:grpSpPr>
          <a:xfrm>
            <a:off x="6952722" y="1202738"/>
            <a:ext cx="369723" cy="369723"/>
            <a:chOff x="457200" y="4929305"/>
            <a:chExt cx="502920" cy="502920"/>
          </a:xfrm>
        </p:grpSpPr>
        <p:sp>
          <p:nvSpPr>
            <p:cNvPr id="828" name="Oval 827"/>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29" name="Group 828"/>
            <p:cNvGrpSpPr/>
            <p:nvPr/>
          </p:nvGrpSpPr>
          <p:grpSpPr>
            <a:xfrm>
              <a:off x="603152" y="5089325"/>
              <a:ext cx="211016" cy="182880"/>
              <a:chOff x="148012" y="5019857"/>
              <a:chExt cx="211016" cy="182880"/>
            </a:xfrm>
          </p:grpSpPr>
          <p:sp>
            <p:nvSpPr>
              <p:cNvPr id="830" name="Line 29"/>
              <p:cNvSpPr>
                <a:spLocks noChangeShapeType="1"/>
              </p:cNvSpPr>
              <p:nvPr/>
            </p:nvSpPr>
            <p:spPr bwMode="auto">
              <a:xfrm>
                <a:off x="199738" y="5122392"/>
                <a:ext cx="0" cy="2711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1" name="Line 30"/>
              <p:cNvSpPr>
                <a:spLocks noChangeShapeType="1"/>
              </p:cNvSpPr>
              <p:nvPr/>
            </p:nvSpPr>
            <p:spPr bwMode="auto">
              <a:xfrm>
                <a:off x="199738" y="5120132"/>
                <a:ext cx="0" cy="28473"/>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2" name="Freeform 31"/>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3" name="Freeform 32"/>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4" name="Rectangle 5"/>
              <p:cNvSpPr>
                <a:spLocks noChangeArrowheads="1"/>
              </p:cNvSpPr>
              <p:nvPr/>
            </p:nvSpPr>
            <p:spPr bwMode="auto">
              <a:xfrm>
                <a:off x="148012" y="5019857"/>
                <a:ext cx="211016" cy="182880"/>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5" name="Line 6"/>
              <p:cNvSpPr>
                <a:spLocks noChangeShapeType="1"/>
              </p:cNvSpPr>
              <p:nvPr/>
            </p:nvSpPr>
            <p:spPr bwMode="auto">
              <a:xfrm>
                <a:off x="148012" y="5073113"/>
                <a:ext cx="211016"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6" name="Freeform 7"/>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7" name="Freeform 8"/>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8" name="Freeform 9"/>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39" name="Group 838"/>
          <p:cNvGrpSpPr/>
          <p:nvPr/>
        </p:nvGrpSpPr>
        <p:grpSpPr>
          <a:xfrm>
            <a:off x="1117990" y="1619694"/>
            <a:ext cx="369723" cy="369723"/>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45" name="Group 844"/>
          <p:cNvGrpSpPr/>
          <p:nvPr/>
        </p:nvGrpSpPr>
        <p:grpSpPr>
          <a:xfrm>
            <a:off x="1560276" y="3265744"/>
            <a:ext cx="369723" cy="369723"/>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3529821" y="2687518"/>
            <a:ext cx="369723" cy="369723"/>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2" name="Group 861"/>
          <p:cNvGrpSpPr/>
          <p:nvPr/>
        </p:nvGrpSpPr>
        <p:grpSpPr>
          <a:xfrm>
            <a:off x="5609294" y="4157693"/>
            <a:ext cx="369723" cy="369723"/>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8" name="Group 867"/>
          <p:cNvGrpSpPr/>
          <p:nvPr/>
        </p:nvGrpSpPr>
        <p:grpSpPr>
          <a:xfrm>
            <a:off x="5012251" y="2158525"/>
            <a:ext cx="369723" cy="369723"/>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cxnSp>
        <p:nvCxnSpPr>
          <p:cNvPr id="916" name="Straight Connector 915"/>
          <p:cNvCxnSpPr/>
          <p:nvPr/>
        </p:nvCxnSpPr>
        <p:spPr>
          <a:xfrm flipV="1">
            <a:off x="3787740" y="3654847"/>
            <a:ext cx="728242" cy="50416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7036819" y="3780888"/>
            <a:ext cx="812270" cy="546181"/>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7092838" y="2254381"/>
            <a:ext cx="896299" cy="72824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5916448" y="2870586"/>
            <a:ext cx="1120371" cy="1456484"/>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7618921" y="3549428"/>
            <a:ext cx="369723" cy="369723"/>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72" name="Group 971"/>
          <p:cNvGrpSpPr/>
          <p:nvPr/>
        </p:nvGrpSpPr>
        <p:grpSpPr>
          <a:xfrm>
            <a:off x="5727384" y="2702899"/>
            <a:ext cx="369723" cy="369723"/>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2" name="Group 981"/>
          <p:cNvGrpSpPr/>
          <p:nvPr/>
        </p:nvGrpSpPr>
        <p:grpSpPr>
          <a:xfrm>
            <a:off x="2441331" y="4118405"/>
            <a:ext cx="369723" cy="369723"/>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9" name="Group 988"/>
          <p:cNvGrpSpPr>
            <a:grpSpLocks noChangeAspect="1"/>
          </p:cNvGrpSpPr>
          <p:nvPr/>
        </p:nvGrpSpPr>
        <p:grpSpPr>
          <a:xfrm>
            <a:off x="2193368" y="2330494"/>
            <a:ext cx="369723" cy="369723"/>
            <a:chOff x="6087715" y="3801104"/>
            <a:chExt cx="445438" cy="445438"/>
          </a:xfrm>
        </p:grpSpPr>
        <p:sp>
          <p:nvSpPr>
            <p:cNvPr id="990" name="Oval 989"/>
            <p:cNvSpPr/>
            <p:nvPr/>
          </p:nvSpPr>
          <p:spPr bwMode="auto">
            <a:xfrm>
              <a:off x="6087715" y="3801104"/>
              <a:ext cx="445438" cy="445438"/>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1" name="Group 990"/>
            <p:cNvGrpSpPr/>
            <p:nvPr/>
          </p:nvGrpSpPr>
          <p:grpSpPr>
            <a:xfrm>
              <a:off x="6208905" y="3922293"/>
              <a:ext cx="203058" cy="203058"/>
              <a:chOff x="-5014174" y="7084021"/>
              <a:chExt cx="250104" cy="250104"/>
            </a:xfrm>
          </p:grpSpPr>
          <p:sp>
            <p:nvSpPr>
              <p:cNvPr id="992" name="Oval 991"/>
              <p:cNvSpPr/>
              <p:nvPr/>
            </p:nvSpPr>
            <p:spPr bwMode="auto">
              <a:xfrm>
                <a:off x="-5014174" y="7084021"/>
                <a:ext cx="250104" cy="250104"/>
              </a:xfrm>
              <a:prstGeom prst="ellipse">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3" name="Group 992"/>
              <p:cNvGrpSpPr/>
              <p:nvPr/>
            </p:nvGrpSpPr>
            <p:grpSpPr>
              <a:xfrm>
                <a:off x="-4889122" y="7147766"/>
                <a:ext cx="0" cy="122615"/>
                <a:chOff x="5975872" y="2477361"/>
                <a:chExt cx="0" cy="140824"/>
              </a:xfrm>
            </p:grpSpPr>
            <p:cxnSp>
              <p:nvCxnSpPr>
                <p:cNvPr id="994" name="Straight Connector 993"/>
                <p:cNvCxnSpPr/>
                <p:nvPr/>
              </p:nvCxnSpPr>
              <p:spPr>
                <a:xfrm flipV="1">
                  <a:off x="5975872" y="2530109"/>
                  <a:ext cx="0" cy="88076"/>
                </a:xfrm>
                <a:prstGeom prst="line">
                  <a:avLst/>
                </a:prstGeom>
                <a:noFill/>
                <a:ln w="12700" cap="flat">
                  <a:solidFill>
                    <a:srgbClr val="0078D7"/>
                  </a:solidFill>
                  <a:prstDash val="solid"/>
                  <a:miter lim="800000"/>
                  <a:headEnd/>
                  <a:tailEnd/>
                </a:ln>
                <a:extLst/>
              </p:spPr>
            </p:cxnSp>
            <p:cxnSp>
              <p:nvCxnSpPr>
                <p:cNvPr id="995" name="Straight Connector 994"/>
                <p:cNvCxnSpPr/>
                <p:nvPr/>
              </p:nvCxnSpPr>
              <p:spPr>
                <a:xfrm flipV="1">
                  <a:off x="5975872" y="2477361"/>
                  <a:ext cx="0" cy="27714"/>
                </a:xfrm>
                <a:prstGeom prst="line">
                  <a:avLst/>
                </a:prstGeom>
                <a:noFill/>
                <a:ln w="12700" cap="flat">
                  <a:solidFill>
                    <a:srgbClr val="0078D7"/>
                  </a:solidFill>
                  <a:prstDash val="solid"/>
                  <a:miter lim="800000"/>
                  <a:headEnd/>
                  <a:tailEnd/>
                </a:ln>
                <a:extLst/>
              </p:spPr>
            </p:cxnSp>
          </p:grpSp>
        </p:grpSp>
      </p:grpSp>
      <p:grpSp>
        <p:nvGrpSpPr>
          <p:cNvPr id="996" name="Group 995"/>
          <p:cNvGrpSpPr/>
          <p:nvPr/>
        </p:nvGrpSpPr>
        <p:grpSpPr>
          <a:xfrm>
            <a:off x="93924" y="1219285"/>
            <a:ext cx="9086795" cy="3252298"/>
            <a:chOff x="126878" y="2089259"/>
            <a:chExt cx="12360426" cy="4423978"/>
          </a:xfrm>
        </p:grpSpPr>
        <p:sp>
          <p:nvSpPr>
            <p:cNvPr id="1004" name="Customer text"/>
            <p:cNvSpPr/>
            <p:nvPr/>
          </p:nvSpPr>
          <p:spPr>
            <a:xfrm>
              <a:off x="1803591" y="3706378"/>
              <a:ext cx="1186781" cy="29175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Projects</a:t>
              </a:r>
            </a:p>
          </p:txBody>
        </p:sp>
        <p:sp>
          <p:nvSpPr>
            <p:cNvPr id="1005" name="Customer text"/>
            <p:cNvSpPr/>
            <p:nvPr/>
          </p:nvSpPr>
          <p:spPr>
            <a:xfrm>
              <a:off x="9936642" y="2089259"/>
              <a:ext cx="1389650" cy="457907"/>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Digital</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marketing</a:t>
              </a:r>
            </a:p>
          </p:txBody>
        </p:sp>
        <p:sp>
          <p:nvSpPr>
            <p:cNvPr id="1006" name="Customer text"/>
            <p:cNvSpPr/>
            <p:nvPr/>
          </p:nvSpPr>
          <p:spPr>
            <a:xfrm>
              <a:off x="5297153" y="4192026"/>
              <a:ext cx="1219945" cy="29175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Forecast</a:t>
              </a:r>
            </a:p>
          </p:txBody>
        </p:sp>
        <p:sp>
          <p:nvSpPr>
            <p:cNvPr id="1007" name="Customer text"/>
            <p:cNvSpPr/>
            <p:nvPr/>
          </p:nvSpPr>
          <p:spPr>
            <a:xfrm>
              <a:off x="10859674" y="5281373"/>
              <a:ext cx="1627630" cy="457906"/>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Equipment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maintenance</a:t>
              </a:r>
            </a:p>
          </p:txBody>
        </p:sp>
        <p:sp>
          <p:nvSpPr>
            <p:cNvPr id="1008" name="Customer text"/>
            <p:cNvSpPr/>
            <p:nvPr/>
          </p:nvSpPr>
          <p:spPr>
            <a:xfrm>
              <a:off x="8212122" y="4178486"/>
              <a:ext cx="970258" cy="29175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Leads</a:t>
              </a:r>
            </a:p>
          </p:txBody>
        </p:sp>
        <p:sp>
          <p:nvSpPr>
            <p:cNvPr id="1009" name="Customer text"/>
            <p:cNvSpPr/>
            <p:nvPr/>
          </p:nvSpPr>
          <p:spPr>
            <a:xfrm>
              <a:off x="5917055" y="6191851"/>
              <a:ext cx="1732966" cy="29175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Opportunities</a:t>
              </a:r>
            </a:p>
          </p:txBody>
        </p:sp>
        <p:sp>
          <p:nvSpPr>
            <p:cNvPr id="1010" name="Customer text"/>
            <p:cNvSpPr/>
            <p:nvPr/>
          </p:nvSpPr>
          <p:spPr>
            <a:xfrm>
              <a:off x="2096107" y="6055331"/>
              <a:ext cx="1231648" cy="457906"/>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Service</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requests</a:t>
              </a:r>
            </a:p>
          </p:txBody>
        </p:sp>
        <p:sp>
          <p:nvSpPr>
            <p:cNvPr id="1011" name="Customer text"/>
            <p:cNvSpPr/>
            <p:nvPr/>
          </p:nvSpPr>
          <p:spPr>
            <a:xfrm>
              <a:off x="7315398" y="3472459"/>
              <a:ext cx="1071692" cy="29175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Orders</a:t>
              </a:r>
            </a:p>
          </p:txBody>
        </p:sp>
        <p:sp>
          <p:nvSpPr>
            <p:cNvPr id="1012" name="Customer text"/>
            <p:cNvSpPr/>
            <p:nvPr/>
          </p:nvSpPr>
          <p:spPr>
            <a:xfrm>
              <a:off x="937087" y="4895487"/>
              <a:ext cx="1190684" cy="457906"/>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Support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case</a:t>
              </a:r>
            </a:p>
          </p:txBody>
        </p:sp>
        <p:sp>
          <p:nvSpPr>
            <p:cNvPr id="1013" name="Customer text"/>
            <p:cNvSpPr/>
            <p:nvPr/>
          </p:nvSpPr>
          <p:spPr>
            <a:xfrm>
              <a:off x="126878" y="2739505"/>
              <a:ext cx="1415010" cy="29175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Shipments</a:t>
              </a:r>
            </a:p>
          </p:txBody>
        </p:sp>
      </p:grpSp>
      <p:cxnSp>
        <p:nvCxnSpPr>
          <p:cNvPr id="1022" name="Straight Connector 1021"/>
          <p:cNvCxnSpPr/>
          <p:nvPr/>
        </p:nvCxnSpPr>
        <p:spPr>
          <a:xfrm flipH="1" flipV="1">
            <a:off x="2891442" y="3486791"/>
            <a:ext cx="784261" cy="672224"/>
          </a:xfrm>
          <a:prstGeom prst="line">
            <a:avLst/>
          </a:prstGeom>
          <a:noFill/>
          <a:ln w="19050" cap="flat" cmpd="sng" algn="ctr">
            <a:solidFill>
              <a:srgbClr val="E1E1E1"/>
            </a:solidFill>
            <a:prstDash val="solid"/>
            <a:headEnd type="none"/>
            <a:tailEnd type="none"/>
          </a:ln>
          <a:effectLst/>
        </p:spPr>
      </p:cxnSp>
      <p:grpSp>
        <p:nvGrpSpPr>
          <p:cNvPr id="269" name="Group 268"/>
          <p:cNvGrpSpPr/>
          <p:nvPr/>
        </p:nvGrpSpPr>
        <p:grpSpPr>
          <a:xfrm>
            <a:off x="1" y="-12023"/>
            <a:ext cx="9144000" cy="491053"/>
            <a:chOff x="0" y="0"/>
            <a:chExt cx="12436475" cy="876300"/>
          </a:xfrm>
        </p:grpSpPr>
        <p:sp>
          <p:nvSpPr>
            <p:cNvPr id="270" name="Rectangle 269"/>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TextBox 270"/>
            <p:cNvSpPr txBox="1"/>
            <p:nvPr/>
          </p:nvSpPr>
          <p:spPr>
            <a:xfrm>
              <a:off x="10127159" y="62587"/>
              <a:ext cx="1989219" cy="751204"/>
            </a:xfrm>
            <a:prstGeom prst="rect">
              <a:avLst/>
            </a:prstGeom>
            <a:noFill/>
          </p:spPr>
          <p:txBody>
            <a:bodyPr wrap="none" lIns="134464" tIns="107571" rIns="134464" bIns="107571" rtlCol="0">
              <a:spAutoFit/>
            </a:bodyPr>
            <a:lstStyle/>
            <a:p>
              <a:pPr algn="r" defTabSz="672358">
                <a:lnSpc>
                  <a:spcPct val="90000"/>
                </a:lnSpc>
                <a:spcAft>
                  <a:spcPts val="441"/>
                </a:spcAft>
                <a:defRPr/>
              </a:pPr>
              <a:r>
                <a:rPr lang="en-US" sz="1471" kern="0" dirty="0">
                  <a:solidFill>
                    <a:srgbClr val="0078D7">
                      <a:lumMod val="40000"/>
                      <a:lumOff val="60000"/>
                    </a:srgbClr>
                  </a:solidFill>
                  <a:latin typeface="Segoe UI Semibold" panose="020B0702040204020203" pitchFamily="34" charset="0"/>
                  <a:cs typeface="Segoe UI Semibold" panose="020B0702040204020203" pitchFamily="34" charset="0"/>
                </a:rPr>
                <a:t>Dynamics 365</a:t>
              </a:r>
            </a:p>
          </p:txBody>
        </p:sp>
      </p:grpSp>
      <p:sp>
        <p:nvSpPr>
          <p:cNvPr id="266" name="Mobile node 1"/>
          <p:cNvSpPr/>
          <p:nvPr/>
        </p:nvSpPr>
        <p:spPr bwMode="auto">
          <a:xfrm>
            <a:off x="926392" y="2738843"/>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67" name="Mobile node 1"/>
          <p:cNvSpPr/>
          <p:nvPr/>
        </p:nvSpPr>
        <p:spPr bwMode="auto">
          <a:xfrm>
            <a:off x="2769703" y="1394206"/>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68" name="Mobile node 1"/>
          <p:cNvSpPr/>
          <p:nvPr/>
        </p:nvSpPr>
        <p:spPr bwMode="auto">
          <a:xfrm>
            <a:off x="3161517" y="2262431"/>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2" name="Mobile node 1"/>
          <p:cNvSpPr/>
          <p:nvPr/>
        </p:nvSpPr>
        <p:spPr bwMode="auto">
          <a:xfrm>
            <a:off x="3651286" y="4083480"/>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3" name="Mobile node 1"/>
          <p:cNvSpPr/>
          <p:nvPr/>
        </p:nvSpPr>
        <p:spPr bwMode="auto">
          <a:xfrm>
            <a:off x="2747441" y="3344375"/>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4" name="Mobile node 1"/>
          <p:cNvSpPr/>
          <p:nvPr/>
        </p:nvSpPr>
        <p:spPr bwMode="auto">
          <a:xfrm>
            <a:off x="1340469" y="4203696"/>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5" name="Mobile node 1"/>
          <p:cNvSpPr/>
          <p:nvPr/>
        </p:nvSpPr>
        <p:spPr bwMode="auto">
          <a:xfrm>
            <a:off x="4430464" y="3553639"/>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6" name="Mobile node 1"/>
          <p:cNvSpPr/>
          <p:nvPr/>
        </p:nvSpPr>
        <p:spPr bwMode="auto">
          <a:xfrm>
            <a:off x="6981713" y="2948107"/>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7" name="Mobile node 1"/>
          <p:cNvSpPr/>
          <p:nvPr/>
        </p:nvSpPr>
        <p:spPr bwMode="auto">
          <a:xfrm>
            <a:off x="7890011" y="2191192"/>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8" name="Mobile node 1"/>
          <p:cNvSpPr/>
          <p:nvPr/>
        </p:nvSpPr>
        <p:spPr bwMode="auto">
          <a:xfrm>
            <a:off x="6353919" y="3464590"/>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9" name="Mobile node 1"/>
          <p:cNvSpPr/>
          <p:nvPr/>
        </p:nvSpPr>
        <p:spPr bwMode="auto">
          <a:xfrm>
            <a:off x="6478587" y="1986380"/>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0" name="Mobile node 1"/>
          <p:cNvSpPr/>
          <p:nvPr/>
        </p:nvSpPr>
        <p:spPr bwMode="auto">
          <a:xfrm>
            <a:off x="5058259" y="1621279"/>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1" name="Mobile node 1"/>
          <p:cNvSpPr/>
          <p:nvPr/>
        </p:nvSpPr>
        <p:spPr bwMode="auto">
          <a:xfrm>
            <a:off x="4840088" y="2992632"/>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2" name="Mobile node 1"/>
          <p:cNvSpPr/>
          <p:nvPr/>
        </p:nvSpPr>
        <p:spPr bwMode="auto">
          <a:xfrm>
            <a:off x="6941641" y="4239315"/>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3" name="Mobile node 1"/>
          <p:cNvSpPr/>
          <p:nvPr/>
        </p:nvSpPr>
        <p:spPr bwMode="auto">
          <a:xfrm>
            <a:off x="3820479" y="1723686"/>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3812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83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839"/>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786"/>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786"/>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845"/>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845"/>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989"/>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989"/>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982"/>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982"/>
                                        </p:tgtEl>
                                      </p:cBhvr>
                                      <p:by x="0" y="0"/>
                                    </p:animScale>
                                  </p:childTnLst>
                                </p:cTn>
                              </p:par>
                              <p:par>
                                <p:cTn id="25" presetID="1" presetClass="entr" presetSubtype="0" fill="hold" grpId="0" nodeType="withEffect">
                                  <p:stCondLst>
                                    <p:cond delay="0"/>
                                  </p:stCondLst>
                                  <p:childTnLst>
                                    <p:set>
                                      <p:cBhvr>
                                        <p:cTn id="26" dur="1" fill="hold">
                                          <p:stCondLst>
                                            <p:cond delay="499"/>
                                          </p:stCondLst>
                                        </p:cTn>
                                        <p:tgtEl>
                                          <p:spTgt spid="789"/>
                                        </p:tgtEl>
                                        <p:attrNameLst>
                                          <p:attrName>style.visibility</p:attrName>
                                        </p:attrNameLst>
                                      </p:cBhvr>
                                      <p:to>
                                        <p:strVal val="visible"/>
                                      </p:to>
                                    </p:set>
                                  </p:childTnLst>
                                </p:cTn>
                              </p:par>
                              <p:par>
                                <p:cTn id="27" presetID="6" presetClass="emph" presetSubtype="0" accel="100000" autoRev="1" fill="hold" grpId="1" nodeType="withEffect">
                                  <p:stCondLst>
                                    <p:cond delay="0"/>
                                  </p:stCondLst>
                                  <p:childTnLst>
                                    <p:animScale>
                                      <p:cBhvr>
                                        <p:cTn id="28" dur="500" fill="hold"/>
                                        <p:tgtEl>
                                          <p:spTgt spid="789"/>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853"/>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853"/>
                                        </p:tgtEl>
                                      </p:cBhvr>
                                      <p:by x="0" y="0"/>
                                    </p:animScale>
                                  </p:childTnLst>
                                </p:cTn>
                              </p:par>
                              <p:par>
                                <p:cTn id="33" presetID="1" presetClass="entr" presetSubtype="0" fill="hold" nodeType="withEffect">
                                  <p:stCondLst>
                                    <p:cond delay="0"/>
                                  </p:stCondLst>
                                  <p:childTnLst>
                                    <p:set>
                                      <p:cBhvr>
                                        <p:cTn id="34" dur="1" fill="hold">
                                          <p:stCondLst>
                                            <p:cond delay="499"/>
                                          </p:stCondLst>
                                        </p:cTn>
                                        <p:tgtEl>
                                          <p:spTgt spid="868"/>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868"/>
                                        </p:tgtEl>
                                      </p:cBhvr>
                                      <p:by x="0" y="0"/>
                                    </p:animScale>
                                  </p:childTnLst>
                                </p:cTn>
                              </p:par>
                              <p:par>
                                <p:cTn id="37" presetID="1" presetClass="entr" presetSubtype="0" fill="hold" nodeType="withEffect">
                                  <p:stCondLst>
                                    <p:cond delay="0"/>
                                  </p:stCondLst>
                                  <p:childTnLst>
                                    <p:set>
                                      <p:cBhvr>
                                        <p:cTn id="38" dur="1" fill="hold">
                                          <p:stCondLst>
                                            <p:cond delay="499"/>
                                          </p:stCondLst>
                                        </p:cTn>
                                        <p:tgtEl>
                                          <p:spTgt spid="972"/>
                                        </p:tgtEl>
                                        <p:attrNameLst>
                                          <p:attrName>style.visibility</p:attrName>
                                        </p:attrNameLst>
                                      </p:cBhvr>
                                      <p:to>
                                        <p:strVal val="visible"/>
                                      </p:to>
                                    </p:set>
                                  </p:childTnLst>
                                </p:cTn>
                              </p:par>
                              <p:par>
                                <p:cTn id="39" presetID="6" presetClass="emph" presetSubtype="0" accel="100000" autoRev="1" fill="hold" nodeType="withEffect">
                                  <p:stCondLst>
                                    <p:cond delay="0"/>
                                  </p:stCondLst>
                                  <p:childTnLst>
                                    <p:animScale>
                                      <p:cBhvr>
                                        <p:cTn id="40" dur="500" fill="hold"/>
                                        <p:tgtEl>
                                          <p:spTgt spid="972"/>
                                        </p:tgtEl>
                                      </p:cBhvr>
                                      <p:by x="0" y="0"/>
                                    </p:animScale>
                                  </p:childTnLst>
                                </p:cTn>
                              </p:par>
                              <p:par>
                                <p:cTn id="41" presetID="1" presetClass="entr" presetSubtype="0" fill="hold" nodeType="withEffect">
                                  <p:stCondLst>
                                    <p:cond delay="0"/>
                                  </p:stCondLst>
                                  <p:childTnLst>
                                    <p:set>
                                      <p:cBhvr>
                                        <p:cTn id="42" dur="1" fill="hold">
                                          <p:stCondLst>
                                            <p:cond delay="499"/>
                                          </p:stCondLst>
                                        </p:cTn>
                                        <p:tgtEl>
                                          <p:spTgt spid="862"/>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862"/>
                                        </p:tgtEl>
                                      </p:cBhvr>
                                      <p:by x="0" y="0"/>
                                    </p:animScale>
                                  </p:childTnLst>
                                </p:cTn>
                              </p:par>
                              <p:par>
                                <p:cTn id="45" presetID="1" presetClass="entr" presetSubtype="0" fill="hold" nodeType="withEffect">
                                  <p:stCondLst>
                                    <p:cond delay="0"/>
                                  </p:stCondLst>
                                  <p:childTnLst>
                                    <p:set>
                                      <p:cBhvr>
                                        <p:cTn id="46" dur="1" fill="hold">
                                          <p:stCondLst>
                                            <p:cond delay="499"/>
                                          </p:stCondLst>
                                        </p:cTn>
                                        <p:tgtEl>
                                          <p:spTgt spid="827"/>
                                        </p:tgtEl>
                                        <p:attrNameLst>
                                          <p:attrName>style.visibility</p:attrName>
                                        </p:attrNameLst>
                                      </p:cBhvr>
                                      <p:to>
                                        <p:strVal val="visible"/>
                                      </p:to>
                                    </p:set>
                                  </p:childTnLst>
                                </p:cTn>
                              </p:par>
                              <p:par>
                                <p:cTn id="47" presetID="6" presetClass="emph" presetSubtype="0" accel="100000" autoRev="1" fill="hold" nodeType="withEffect">
                                  <p:stCondLst>
                                    <p:cond delay="0"/>
                                  </p:stCondLst>
                                  <p:childTnLst>
                                    <p:animScale>
                                      <p:cBhvr>
                                        <p:cTn id="48" dur="500" fill="hold"/>
                                        <p:tgtEl>
                                          <p:spTgt spid="827"/>
                                        </p:tgtEl>
                                      </p:cBhvr>
                                      <p:by x="0" y="0"/>
                                    </p:animScale>
                                  </p:childTnLst>
                                </p:cTn>
                              </p:par>
                              <p:par>
                                <p:cTn id="49" presetID="1" presetClass="entr" presetSubtype="0" fill="hold" nodeType="withEffect">
                                  <p:stCondLst>
                                    <p:cond delay="0"/>
                                  </p:stCondLst>
                                  <p:childTnLst>
                                    <p:set>
                                      <p:cBhvr>
                                        <p:cTn id="50" dur="1" fill="hold">
                                          <p:stCondLst>
                                            <p:cond delay="499"/>
                                          </p:stCondLst>
                                        </p:cTn>
                                        <p:tgtEl>
                                          <p:spTgt spid="94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945"/>
                                        </p:tgtEl>
                                      </p:cBhvr>
                                      <p:by x="0" y="0"/>
                                    </p:animScale>
                                  </p:childTnLst>
                                </p:cTn>
                              </p:par>
                              <p:par>
                                <p:cTn id="53" presetID="1" presetClass="entr" presetSubtype="0" fill="hold" grpId="0" nodeType="withEffect">
                                  <p:stCondLst>
                                    <p:cond delay="0"/>
                                  </p:stCondLst>
                                  <p:childTnLst>
                                    <p:set>
                                      <p:cBhvr>
                                        <p:cTn id="54" dur="1" fill="hold">
                                          <p:stCondLst>
                                            <p:cond delay="499"/>
                                          </p:stCondLst>
                                        </p:cTn>
                                        <p:tgtEl>
                                          <p:spTgt spid="788"/>
                                        </p:tgtEl>
                                        <p:attrNameLst>
                                          <p:attrName>style.visibility</p:attrName>
                                        </p:attrNameLst>
                                      </p:cBhvr>
                                      <p:to>
                                        <p:strVal val="visible"/>
                                      </p:to>
                                    </p:set>
                                  </p:childTnLst>
                                </p:cTn>
                              </p:par>
                              <p:par>
                                <p:cTn id="55" presetID="6" presetClass="emph" presetSubtype="0" accel="100000" autoRev="1" fill="hold" grpId="1" nodeType="withEffect">
                                  <p:stCondLst>
                                    <p:cond delay="0"/>
                                  </p:stCondLst>
                                  <p:childTnLst>
                                    <p:animScale>
                                      <p:cBhvr>
                                        <p:cTn id="56" dur="500" fill="hold"/>
                                        <p:tgtEl>
                                          <p:spTgt spid="788"/>
                                        </p:tgtEl>
                                      </p:cBhvr>
                                      <p:by x="0" y="0"/>
                                    </p:animScale>
                                  </p:childTnLst>
                                </p:cTn>
                              </p:par>
                              <p:par>
                                <p:cTn id="57" presetID="1" presetClass="entr" presetSubtype="0" fill="hold" grpId="0" nodeType="withEffect">
                                  <p:stCondLst>
                                    <p:cond delay="0"/>
                                  </p:stCondLst>
                                  <p:childTnLst>
                                    <p:set>
                                      <p:cBhvr>
                                        <p:cTn id="58" dur="1" fill="hold">
                                          <p:stCondLst>
                                            <p:cond delay="499"/>
                                          </p:stCondLst>
                                        </p:cTn>
                                        <p:tgtEl>
                                          <p:spTgt spid="787"/>
                                        </p:tgtEl>
                                        <p:attrNameLst>
                                          <p:attrName>style.visibility</p:attrName>
                                        </p:attrNameLst>
                                      </p:cBhvr>
                                      <p:to>
                                        <p:strVal val="visible"/>
                                      </p:to>
                                    </p:set>
                                  </p:childTnLst>
                                </p:cTn>
                              </p:par>
                              <p:par>
                                <p:cTn id="59" presetID="6" presetClass="emph" presetSubtype="0" accel="100000" autoRev="1" fill="hold" grpId="1" nodeType="withEffect">
                                  <p:stCondLst>
                                    <p:cond delay="0"/>
                                  </p:stCondLst>
                                  <p:childTnLst>
                                    <p:animScale>
                                      <p:cBhvr>
                                        <p:cTn id="60" dur="500" fill="hold"/>
                                        <p:tgtEl>
                                          <p:spTgt spid="787"/>
                                        </p:tgtEl>
                                      </p:cBhvr>
                                      <p:by x="0" y="0"/>
                                    </p:animScale>
                                  </p:childTnLst>
                                </p:cTn>
                              </p:par>
                              <p:par>
                                <p:cTn id="61" presetID="16" presetClass="entr" presetSubtype="37" fill="hold" nodeType="withEffect">
                                  <p:stCondLst>
                                    <p:cond delay="500"/>
                                  </p:stCondLst>
                                  <p:childTnLst>
                                    <p:set>
                                      <p:cBhvr>
                                        <p:cTn id="62" dur="1" fill="hold">
                                          <p:stCondLst>
                                            <p:cond delay="0"/>
                                          </p:stCondLst>
                                        </p:cTn>
                                        <p:tgtEl>
                                          <p:spTgt spid="791"/>
                                        </p:tgtEl>
                                        <p:attrNameLst>
                                          <p:attrName>style.visibility</p:attrName>
                                        </p:attrNameLst>
                                      </p:cBhvr>
                                      <p:to>
                                        <p:strVal val="visible"/>
                                      </p:to>
                                    </p:set>
                                    <p:animEffect transition="in" filter="barn(outVertical)">
                                      <p:cBhvr>
                                        <p:cTn id="63" dur="500"/>
                                        <p:tgtEl>
                                          <p:spTgt spid="791"/>
                                        </p:tgtEl>
                                      </p:cBhvr>
                                    </p:animEffect>
                                  </p:childTnLst>
                                </p:cTn>
                              </p:par>
                              <p:par>
                                <p:cTn id="64" presetID="16" presetClass="entr" presetSubtype="37" fill="hold" nodeType="withEffect">
                                  <p:stCondLst>
                                    <p:cond delay="500"/>
                                  </p:stCondLst>
                                  <p:childTnLst>
                                    <p:set>
                                      <p:cBhvr>
                                        <p:cTn id="65" dur="1" fill="hold">
                                          <p:stCondLst>
                                            <p:cond delay="0"/>
                                          </p:stCondLst>
                                        </p:cTn>
                                        <p:tgtEl>
                                          <p:spTgt spid="790"/>
                                        </p:tgtEl>
                                        <p:attrNameLst>
                                          <p:attrName>style.visibility</p:attrName>
                                        </p:attrNameLst>
                                      </p:cBhvr>
                                      <p:to>
                                        <p:strVal val="visible"/>
                                      </p:to>
                                    </p:set>
                                    <p:animEffect transition="in" filter="barn(outVertical)">
                                      <p:cBhvr>
                                        <p:cTn id="66" dur="500"/>
                                        <p:tgtEl>
                                          <p:spTgt spid="790"/>
                                        </p:tgtEl>
                                      </p:cBhvr>
                                    </p:animEffect>
                                  </p:childTnLst>
                                </p:cTn>
                              </p:par>
                              <p:par>
                                <p:cTn id="67" presetID="16" presetClass="entr" presetSubtype="42" fill="hold" nodeType="withEffect">
                                  <p:stCondLst>
                                    <p:cond delay="500"/>
                                  </p:stCondLst>
                                  <p:childTnLst>
                                    <p:set>
                                      <p:cBhvr>
                                        <p:cTn id="68" dur="1" fill="hold">
                                          <p:stCondLst>
                                            <p:cond delay="0"/>
                                          </p:stCondLst>
                                        </p:cTn>
                                        <p:tgtEl>
                                          <p:spTgt spid="816"/>
                                        </p:tgtEl>
                                        <p:attrNameLst>
                                          <p:attrName>style.visibility</p:attrName>
                                        </p:attrNameLst>
                                      </p:cBhvr>
                                      <p:to>
                                        <p:strVal val="visible"/>
                                      </p:to>
                                    </p:set>
                                    <p:animEffect transition="in" filter="barn(outHorizontal)">
                                      <p:cBhvr>
                                        <p:cTn id="69" dur="500"/>
                                        <p:tgtEl>
                                          <p:spTgt spid="816"/>
                                        </p:tgtEl>
                                      </p:cBhvr>
                                    </p:animEffect>
                                  </p:childTnLst>
                                </p:cTn>
                              </p:par>
                              <p:par>
                                <p:cTn id="70" presetID="16" presetClass="entr" presetSubtype="42" fill="hold" nodeType="withEffect">
                                  <p:stCondLst>
                                    <p:cond delay="500"/>
                                  </p:stCondLst>
                                  <p:childTnLst>
                                    <p:set>
                                      <p:cBhvr>
                                        <p:cTn id="71" dur="1" fill="hold">
                                          <p:stCondLst>
                                            <p:cond delay="0"/>
                                          </p:stCondLst>
                                        </p:cTn>
                                        <p:tgtEl>
                                          <p:spTgt spid="809"/>
                                        </p:tgtEl>
                                        <p:attrNameLst>
                                          <p:attrName>style.visibility</p:attrName>
                                        </p:attrNameLst>
                                      </p:cBhvr>
                                      <p:to>
                                        <p:strVal val="visible"/>
                                      </p:to>
                                    </p:set>
                                    <p:animEffect transition="in" filter="barn(outHorizontal)">
                                      <p:cBhvr>
                                        <p:cTn id="72" dur="500"/>
                                        <p:tgtEl>
                                          <p:spTgt spid="809"/>
                                        </p:tgtEl>
                                      </p:cBhvr>
                                    </p:animEffect>
                                  </p:childTnLst>
                                </p:cTn>
                              </p:par>
                              <p:par>
                                <p:cTn id="73" presetID="16" presetClass="entr" presetSubtype="37" fill="hold" nodeType="withEffect">
                                  <p:stCondLst>
                                    <p:cond delay="500"/>
                                  </p:stCondLst>
                                  <p:childTnLst>
                                    <p:set>
                                      <p:cBhvr>
                                        <p:cTn id="74" dur="1" fill="hold">
                                          <p:stCondLst>
                                            <p:cond delay="0"/>
                                          </p:stCondLst>
                                        </p:cTn>
                                        <p:tgtEl>
                                          <p:spTgt spid="804"/>
                                        </p:tgtEl>
                                        <p:attrNameLst>
                                          <p:attrName>style.visibility</p:attrName>
                                        </p:attrNameLst>
                                      </p:cBhvr>
                                      <p:to>
                                        <p:strVal val="visible"/>
                                      </p:to>
                                    </p:set>
                                    <p:animEffect transition="in" filter="barn(outVertical)">
                                      <p:cBhvr>
                                        <p:cTn id="75" dur="500"/>
                                        <p:tgtEl>
                                          <p:spTgt spid="804"/>
                                        </p:tgtEl>
                                      </p:cBhvr>
                                    </p:animEffect>
                                  </p:childTnLst>
                                </p:cTn>
                              </p:par>
                              <p:par>
                                <p:cTn id="76" presetID="16" presetClass="entr" presetSubtype="42" fill="hold" nodeType="withEffect">
                                  <p:stCondLst>
                                    <p:cond delay="500"/>
                                  </p:stCondLst>
                                  <p:childTnLst>
                                    <p:set>
                                      <p:cBhvr>
                                        <p:cTn id="77" dur="1" fill="hold">
                                          <p:stCondLst>
                                            <p:cond delay="0"/>
                                          </p:stCondLst>
                                        </p:cTn>
                                        <p:tgtEl>
                                          <p:spTgt spid="793"/>
                                        </p:tgtEl>
                                        <p:attrNameLst>
                                          <p:attrName>style.visibility</p:attrName>
                                        </p:attrNameLst>
                                      </p:cBhvr>
                                      <p:to>
                                        <p:strVal val="visible"/>
                                      </p:to>
                                    </p:set>
                                    <p:animEffect transition="in" filter="barn(outHorizontal)">
                                      <p:cBhvr>
                                        <p:cTn id="78" dur="500"/>
                                        <p:tgtEl>
                                          <p:spTgt spid="793"/>
                                        </p:tgtEl>
                                      </p:cBhvr>
                                    </p:animEffect>
                                  </p:childTnLst>
                                </p:cTn>
                              </p:par>
                              <p:par>
                                <p:cTn id="79" presetID="16" presetClass="entr" presetSubtype="42" fill="hold" nodeType="withEffect">
                                  <p:stCondLst>
                                    <p:cond delay="500"/>
                                  </p:stCondLst>
                                  <p:childTnLst>
                                    <p:set>
                                      <p:cBhvr>
                                        <p:cTn id="80" dur="1" fill="hold">
                                          <p:stCondLst>
                                            <p:cond delay="0"/>
                                          </p:stCondLst>
                                        </p:cTn>
                                        <p:tgtEl>
                                          <p:spTgt spid="808"/>
                                        </p:tgtEl>
                                        <p:attrNameLst>
                                          <p:attrName>style.visibility</p:attrName>
                                        </p:attrNameLst>
                                      </p:cBhvr>
                                      <p:to>
                                        <p:strVal val="visible"/>
                                      </p:to>
                                    </p:set>
                                    <p:animEffect transition="in" filter="barn(outHorizontal)">
                                      <p:cBhvr>
                                        <p:cTn id="81" dur="500"/>
                                        <p:tgtEl>
                                          <p:spTgt spid="808"/>
                                        </p:tgtEl>
                                      </p:cBhvr>
                                    </p:animEffect>
                                  </p:childTnLst>
                                </p:cTn>
                              </p:par>
                              <p:par>
                                <p:cTn id="82" presetID="16" presetClass="entr" presetSubtype="42" fill="hold" nodeType="withEffect">
                                  <p:stCondLst>
                                    <p:cond delay="500"/>
                                  </p:stCondLst>
                                  <p:childTnLst>
                                    <p:set>
                                      <p:cBhvr>
                                        <p:cTn id="83" dur="1" fill="hold">
                                          <p:stCondLst>
                                            <p:cond delay="0"/>
                                          </p:stCondLst>
                                        </p:cTn>
                                        <p:tgtEl>
                                          <p:spTgt spid="778"/>
                                        </p:tgtEl>
                                        <p:attrNameLst>
                                          <p:attrName>style.visibility</p:attrName>
                                        </p:attrNameLst>
                                      </p:cBhvr>
                                      <p:to>
                                        <p:strVal val="visible"/>
                                      </p:to>
                                    </p:set>
                                    <p:animEffect transition="in" filter="barn(outHorizontal)">
                                      <p:cBhvr>
                                        <p:cTn id="84" dur="500"/>
                                        <p:tgtEl>
                                          <p:spTgt spid="778"/>
                                        </p:tgtEl>
                                      </p:cBhvr>
                                    </p:animEffect>
                                  </p:childTnLst>
                                </p:cTn>
                              </p:par>
                              <p:par>
                                <p:cTn id="85" presetID="16" presetClass="entr" presetSubtype="42" fill="hold" nodeType="withEffect">
                                  <p:stCondLst>
                                    <p:cond delay="500"/>
                                  </p:stCondLst>
                                  <p:childTnLst>
                                    <p:set>
                                      <p:cBhvr>
                                        <p:cTn id="86" dur="1" fill="hold">
                                          <p:stCondLst>
                                            <p:cond delay="0"/>
                                          </p:stCondLst>
                                        </p:cTn>
                                        <p:tgtEl>
                                          <p:spTgt spid="783"/>
                                        </p:tgtEl>
                                        <p:attrNameLst>
                                          <p:attrName>style.visibility</p:attrName>
                                        </p:attrNameLst>
                                      </p:cBhvr>
                                      <p:to>
                                        <p:strVal val="visible"/>
                                      </p:to>
                                    </p:set>
                                    <p:animEffect transition="in" filter="barn(outHorizontal)">
                                      <p:cBhvr>
                                        <p:cTn id="87" dur="500"/>
                                        <p:tgtEl>
                                          <p:spTgt spid="783"/>
                                        </p:tgtEl>
                                      </p:cBhvr>
                                    </p:animEffect>
                                  </p:childTnLst>
                                </p:cTn>
                              </p:par>
                              <p:par>
                                <p:cTn id="88" presetID="16" presetClass="entr" presetSubtype="37" fill="hold" nodeType="withEffect">
                                  <p:stCondLst>
                                    <p:cond delay="500"/>
                                  </p:stCondLst>
                                  <p:childTnLst>
                                    <p:set>
                                      <p:cBhvr>
                                        <p:cTn id="89" dur="1" fill="hold">
                                          <p:stCondLst>
                                            <p:cond delay="0"/>
                                          </p:stCondLst>
                                        </p:cTn>
                                        <p:tgtEl>
                                          <p:spTgt spid="807"/>
                                        </p:tgtEl>
                                        <p:attrNameLst>
                                          <p:attrName>style.visibility</p:attrName>
                                        </p:attrNameLst>
                                      </p:cBhvr>
                                      <p:to>
                                        <p:strVal val="visible"/>
                                      </p:to>
                                    </p:set>
                                    <p:animEffect transition="in" filter="barn(outVertical)">
                                      <p:cBhvr>
                                        <p:cTn id="90" dur="500"/>
                                        <p:tgtEl>
                                          <p:spTgt spid="807"/>
                                        </p:tgtEl>
                                      </p:cBhvr>
                                    </p:animEffect>
                                  </p:childTnLst>
                                </p:cTn>
                              </p:par>
                              <p:par>
                                <p:cTn id="91" presetID="16" presetClass="entr" presetSubtype="37" fill="hold" nodeType="withEffect">
                                  <p:stCondLst>
                                    <p:cond delay="500"/>
                                  </p:stCondLst>
                                  <p:childTnLst>
                                    <p:set>
                                      <p:cBhvr>
                                        <p:cTn id="92" dur="1" fill="hold">
                                          <p:stCondLst>
                                            <p:cond delay="0"/>
                                          </p:stCondLst>
                                        </p:cTn>
                                        <p:tgtEl>
                                          <p:spTgt spid="813"/>
                                        </p:tgtEl>
                                        <p:attrNameLst>
                                          <p:attrName>style.visibility</p:attrName>
                                        </p:attrNameLst>
                                      </p:cBhvr>
                                      <p:to>
                                        <p:strVal val="visible"/>
                                      </p:to>
                                    </p:set>
                                    <p:animEffect transition="in" filter="barn(outVertical)">
                                      <p:cBhvr>
                                        <p:cTn id="93" dur="500"/>
                                        <p:tgtEl>
                                          <p:spTgt spid="813"/>
                                        </p:tgtEl>
                                      </p:cBhvr>
                                    </p:animEffect>
                                  </p:childTnLst>
                                </p:cTn>
                              </p:par>
                              <p:par>
                                <p:cTn id="94" presetID="16" presetClass="entr" presetSubtype="37" fill="hold" nodeType="withEffect">
                                  <p:stCondLst>
                                    <p:cond delay="500"/>
                                  </p:stCondLst>
                                  <p:childTnLst>
                                    <p:set>
                                      <p:cBhvr>
                                        <p:cTn id="95" dur="1" fill="hold">
                                          <p:stCondLst>
                                            <p:cond delay="0"/>
                                          </p:stCondLst>
                                        </p:cTn>
                                        <p:tgtEl>
                                          <p:spTgt spid="794"/>
                                        </p:tgtEl>
                                        <p:attrNameLst>
                                          <p:attrName>style.visibility</p:attrName>
                                        </p:attrNameLst>
                                      </p:cBhvr>
                                      <p:to>
                                        <p:strVal val="visible"/>
                                      </p:to>
                                    </p:set>
                                    <p:animEffect transition="in" filter="barn(outVertical)">
                                      <p:cBhvr>
                                        <p:cTn id="96" dur="500"/>
                                        <p:tgtEl>
                                          <p:spTgt spid="794"/>
                                        </p:tgtEl>
                                      </p:cBhvr>
                                    </p:animEffect>
                                  </p:childTnLst>
                                </p:cTn>
                              </p:par>
                              <p:par>
                                <p:cTn id="97" presetID="16" presetClass="entr" presetSubtype="42" fill="hold" nodeType="withEffect">
                                  <p:stCondLst>
                                    <p:cond delay="500"/>
                                  </p:stCondLst>
                                  <p:childTnLst>
                                    <p:set>
                                      <p:cBhvr>
                                        <p:cTn id="98" dur="1" fill="hold">
                                          <p:stCondLst>
                                            <p:cond delay="0"/>
                                          </p:stCondLst>
                                        </p:cTn>
                                        <p:tgtEl>
                                          <p:spTgt spid="782"/>
                                        </p:tgtEl>
                                        <p:attrNameLst>
                                          <p:attrName>style.visibility</p:attrName>
                                        </p:attrNameLst>
                                      </p:cBhvr>
                                      <p:to>
                                        <p:strVal val="visible"/>
                                      </p:to>
                                    </p:set>
                                    <p:animEffect transition="in" filter="barn(outHorizontal)">
                                      <p:cBhvr>
                                        <p:cTn id="99" dur="500"/>
                                        <p:tgtEl>
                                          <p:spTgt spid="782"/>
                                        </p:tgtEl>
                                      </p:cBhvr>
                                    </p:animEffect>
                                  </p:childTnLst>
                                </p:cTn>
                              </p:par>
                              <p:par>
                                <p:cTn id="100" presetID="16" presetClass="entr" presetSubtype="42" fill="hold" nodeType="withEffect">
                                  <p:stCondLst>
                                    <p:cond delay="500"/>
                                  </p:stCondLst>
                                  <p:childTnLst>
                                    <p:set>
                                      <p:cBhvr>
                                        <p:cTn id="101" dur="1" fill="hold">
                                          <p:stCondLst>
                                            <p:cond delay="0"/>
                                          </p:stCondLst>
                                        </p:cTn>
                                        <p:tgtEl>
                                          <p:spTgt spid="781"/>
                                        </p:tgtEl>
                                        <p:attrNameLst>
                                          <p:attrName>style.visibility</p:attrName>
                                        </p:attrNameLst>
                                      </p:cBhvr>
                                      <p:to>
                                        <p:strVal val="visible"/>
                                      </p:to>
                                    </p:set>
                                    <p:animEffect transition="in" filter="barn(outHorizontal)">
                                      <p:cBhvr>
                                        <p:cTn id="102" dur="500"/>
                                        <p:tgtEl>
                                          <p:spTgt spid="781"/>
                                        </p:tgtEl>
                                      </p:cBhvr>
                                    </p:animEffect>
                                  </p:childTnLst>
                                </p:cTn>
                              </p:par>
                              <p:par>
                                <p:cTn id="103" presetID="16" presetClass="entr" presetSubtype="37" fill="hold" nodeType="withEffect">
                                  <p:stCondLst>
                                    <p:cond delay="500"/>
                                  </p:stCondLst>
                                  <p:childTnLst>
                                    <p:set>
                                      <p:cBhvr>
                                        <p:cTn id="104" dur="1" fill="hold">
                                          <p:stCondLst>
                                            <p:cond delay="0"/>
                                          </p:stCondLst>
                                        </p:cTn>
                                        <p:tgtEl>
                                          <p:spTgt spid="811"/>
                                        </p:tgtEl>
                                        <p:attrNameLst>
                                          <p:attrName>style.visibility</p:attrName>
                                        </p:attrNameLst>
                                      </p:cBhvr>
                                      <p:to>
                                        <p:strVal val="visible"/>
                                      </p:to>
                                    </p:set>
                                    <p:animEffect transition="in" filter="barn(outVertical)">
                                      <p:cBhvr>
                                        <p:cTn id="105" dur="500"/>
                                        <p:tgtEl>
                                          <p:spTgt spid="811"/>
                                        </p:tgtEl>
                                      </p:cBhvr>
                                    </p:animEffect>
                                  </p:childTnLst>
                                </p:cTn>
                              </p:par>
                              <p:par>
                                <p:cTn id="106" presetID="16" presetClass="entr" presetSubtype="42" fill="hold" nodeType="withEffect">
                                  <p:stCondLst>
                                    <p:cond delay="500"/>
                                  </p:stCondLst>
                                  <p:childTnLst>
                                    <p:set>
                                      <p:cBhvr>
                                        <p:cTn id="107" dur="1" fill="hold">
                                          <p:stCondLst>
                                            <p:cond delay="0"/>
                                          </p:stCondLst>
                                        </p:cTn>
                                        <p:tgtEl>
                                          <p:spTgt spid="795"/>
                                        </p:tgtEl>
                                        <p:attrNameLst>
                                          <p:attrName>style.visibility</p:attrName>
                                        </p:attrNameLst>
                                      </p:cBhvr>
                                      <p:to>
                                        <p:strVal val="visible"/>
                                      </p:to>
                                    </p:set>
                                    <p:animEffect transition="in" filter="barn(outHorizontal)">
                                      <p:cBhvr>
                                        <p:cTn id="108" dur="500"/>
                                        <p:tgtEl>
                                          <p:spTgt spid="795"/>
                                        </p:tgtEl>
                                      </p:cBhvr>
                                    </p:animEffect>
                                  </p:childTnLst>
                                </p:cTn>
                              </p:par>
                              <p:par>
                                <p:cTn id="109" presetID="16" presetClass="entr" presetSubtype="37" fill="hold" nodeType="withEffect">
                                  <p:stCondLst>
                                    <p:cond delay="500"/>
                                  </p:stCondLst>
                                  <p:childTnLst>
                                    <p:set>
                                      <p:cBhvr>
                                        <p:cTn id="110" dur="1" fill="hold">
                                          <p:stCondLst>
                                            <p:cond delay="0"/>
                                          </p:stCondLst>
                                        </p:cTn>
                                        <p:tgtEl>
                                          <p:spTgt spid="796"/>
                                        </p:tgtEl>
                                        <p:attrNameLst>
                                          <p:attrName>style.visibility</p:attrName>
                                        </p:attrNameLst>
                                      </p:cBhvr>
                                      <p:to>
                                        <p:strVal val="visible"/>
                                      </p:to>
                                    </p:set>
                                    <p:animEffect transition="in" filter="barn(outVertical)">
                                      <p:cBhvr>
                                        <p:cTn id="111" dur="500"/>
                                        <p:tgtEl>
                                          <p:spTgt spid="796"/>
                                        </p:tgtEl>
                                      </p:cBhvr>
                                    </p:animEffect>
                                  </p:childTnLst>
                                </p:cTn>
                              </p:par>
                              <p:par>
                                <p:cTn id="112" presetID="16" presetClass="entr" presetSubtype="37" fill="hold" nodeType="withEffect">
                                  <p:stCondLst>
                                    <p:cond delay="500"/>
                                  </p:stCondLst>
                                  <p:childTnLst>
                                    <p:set>
                                      <p:cBhvr>
                                        <p:cTn id="113" dur="1" fill="hold">
                                          <p:stCondLst>
                                            <p:cond delay="0"/>
                                          </p:stCondLst>
                                        </p:cTn>
                                        <p:tgtEl>
                                          <p:spTgt spid="814"/>
                                        </p:tgtEl>
                                        <p:attrNameLst>
                                          <p:attrName>style.visibility</p:attrName>
                                        </p:attrNameLst>
                                      </p:cBhvr>
                                      <p:to>
                                        <p:strVal val="visible"/>
                                      </p:to>
                                    </p:set>
                                    <p:animEffect transition="in" filter="barn(outVertical)">
                                      <p:cBhvr>
                                        <p:cTn id="114" dur="500"/>
                                        <p:tgtEl>
                                          <p:spTgt spid="814"/>
                                        </p:tgtEl>
                                      </p:cBhvr>
                                    </p:animEffect>
                                  </p:childTnLst>
                                </p:cTn>
                              </p:par>
                              <p:par>
                                <p:cTn id="115" presetID="16" presetClass="entr" presetSubtype="37" fill="hold" nodeType="withEffect">
                                  <p:stCondLst>
                                    <p:cond delay="500"/>
                                  </p:stCondLst>
                                  <p:childTnLst>
                                    <p:set>
                                      <p:cBhvr>
                                        <p:cTn id="116" dur="1" fill="hold">
                                          <p:stCondLst>
                                            <p:cond delay="0"/>
                                          </p:stCondLst>
                                        </p:cTn>
                                        <p:tgtEl>
                                          <p:spTgt spid="806"/>
                                        </p:tgtEl>
                                        <p:attrNameLst>
                                          <p:attrName>style.visibility</p:attrName>
                                        </p:attrNameLst>
                                      </p:cBhvr>
                                      <p:to>
                                        <p:strVal val="visible"/>
                                      </p:to>
                                    </p:set>
                                    <p:animEffect transition="in" filter="barn(outVertical)">
                                      <p:cBhvr>
                                        <p:cTn id="117" dur="500"/>
                                        <p:tgtEl>
                                          <p:spTgt spid="806"/>
                                        </p:tgtEl>
                                      </p:cBhvr>
                                    </p:animEffect>
                                  </p:childTnLst>
                                </p:cTn>
                              </p:par>
                              <p:par>
                                <p:cTn id="118" presetID="16" presetClass="entr" presetSubtype="42" fill="hold" nodeType="withEffect">
                                  <p:stCondLst>
                                    <p:cond delay="500"/>
                                  </p:stCondLst>
                                  <p:childTnLst>
                                    <p:set>
                                      <p:cBhvr>
                                        <p:cTn id="119" dur="1" fill="hold">
                                          <p:stCondLst>
                                            <p:cond delay="0"/>
                                          </p:stCondLst>
                                        </p:cTn>
                                        <p:tgtEl>
                                          <p:spTgt spid="797"/>
                                        </p:tgtEl>
                                        <p:attrNameLst>
                                          <p:attrName>style.visibility</p:attrName>
                                        </p:attrNameLst>
                                      </p:cBhvr>
                                      <p:to>
                                        <p:strVal val="visible"/>
                                      </p:to>
                                    </p:set>
                                    <p:animEffect transition="in" filter="barn(outHorizontal)">
                                      <p:cBhvr>
                                        <p:cTn id="120" dur="500"/>
                                        <p:tgtEl>
                                          <p:spTgt spid="797"/>
                                        </p:tgtEl>
                                      </p:cBhvr>
                                    </p:animEffect>
                                  </p:childTnLst>
                                </p:cTn>
                              </p:par>
                              <p:par>
                                <p:cTn id="121" presetID="16" presetClass="entr" presetSubtype="42" fill="hold" nodeType="withEffect">
                                  <p:stCondLst>
                                    <p:cond delay="500"/>
                                  </p:stCondLst>
                                  <p:childTnLst>
                                    <p:set>
                                      <p:cBhvr>
                                        <p:cTn id="122" dur="1" fill="hold">
                                          <p:stCondLst>
                                            <p:cond delay="0"/>
                                          </p:stCondLst>
                                        </p:cTn>
                                        <p:tgtEl>
                                          <p:spTgt spid="798"/>
                                        </p:tgtEl>
                                        <p:attrNameLst>
                                          <p:attrName>style.visibility</p:attrName>
                                        </p:attrNameLst>
                                      </p:cBhvr>
                                      <p:to>
                                        <p:strVal val="visible"/>
                                      </p:to>
                                    </p:set>
                                    <p:animEffect transition="in" filter="barn(outHorizontal)">
                                      <p:cBhvr>
                                        <p:cTn id="123" dur="500"/>
                                        <p:tgtEl>
                                          <p:spTgt spid="798"/>
                                        </p:tgtEl>
                                      </p:cBhvr>
                                    </p:animEffect>
                                  </p:childTnLst>
                                </p:cTn>
                              </p:par>
                              <p:par>
                                <p:cTn id="124" presetID="16" presetClass="entr" presetSubtype="37" fill="hold" nodeType="withEffect">
                                  <p:stCondLst>
                                    <p:cond delay="500"/>
                                  </p:stCondLst>
                                  <p:childTnLst>
                                    <p:set>
                                      <p:cBhvr>
                                        <p:cTn id="125" dur="1" fill="hold">
                                          <p:stCondLst>
                                            <p:cond delay="0"/>
                                          </p:stCondLst>
                                        </p:cTn>
                                        <p:tgtEl>
                                          <p:spTgt spid="926"/>
                                        </p:tgtEl>
                                        <p:attrNameLst>
                                          <p:attrName>style.visibility</p:attrName>
                                        </p:attrNameLst>
                                      </p:cBhvr>
                                      <p:to>
                                        <p:strVal val="visible"/>
                                      </p:to>
                                    </p:set>
                                    <p:animEffect transition="in" filter="barn(outVertical)">
                                      <p:cBhvr>
                                        <p:cTn id="126" dur="500"/>
                                        <p:tgtEl>
                                          <p:spTgt spid="926"/>
                                        </p:tgtEl>
                                      </p:cBhvr>
                                    </p:animEffect>
                                  </p:childTnLst>
                                </p:cTn>
                              </p:par>
                              <p:par>
                                <p:cTn id="127" presetID="16" presetClass="entr" presetSubtype="42" fill="hold" nodeType="withEffect">
                                  <p:stCondLst>
                                    <p:cond delay="500"/>
                                  </p:stCondLst>
                                  <p:childTnLst>
                                    <p:set>
                                      <p:cBhvr>
                                        <p:cTn id="128" dur="1" fill="hold">
                                          <p:stCondLst>
                                            <p:cond delay="0"/>
                                          </p:stCondLst>
                                        </p:cTn>
                                        <p:tgtEl>
                                          <p:spTgt spid="780"/>
                                        </p:tgtEl>
                                        <p:attrNameLst>
                                          <p:attrName>style.visibility</p:attrName>
                                        </p:attrNameLst>
                                      </p:cBhvr>
                                      <p:to>
                                        <p:strVal val="visible"/>
                                      </p:to>
                                    </p:set>
                                    <p:animEffect transition="in" filter="barn(outHorizontal)">
                                      <p:cBhvr>
                                        <p:cTn id="129" dur="500"/>
                                        <p:tgtEl>
                                          <p:spTgt spid="780"/>
                                        </p:tgtEl>
                                      </p:cBhvr>
                                    </p:animEffect>
                                  </p:childTnLst>
                                </p:cTn>
                              </p:par>
                              <p:par>
                                <p:cTn id="130" presetID="16" presetClass="entr" presetSubtype="42" fill="hold" nodeType="withEffect">
                                  <p:stCondLst>
                                    <p:cond delay="500"/>
                                  </p:stCondLst>
                                  <p:childTnLst>
                                    <p:set>
                                      <p:cBhvr>
                                        <p:cTn id="131" dur="1" fill="hold">
                                          <p:stCondLst>
                                            <p:cond delay="0"/>
                                          </p:stCondLst>
                                        </p:cTn>
                                        <p:tgtEl>
                                          <p:spTgt spid="817"/>
                                        </p:tgtEl>
                                        <p:attrNameLst>
                                          <p:attrName>style.visibility</p:attrName>
                                        </p:attrNameLst>
                                      </p:cBhvr>
                                      <p:to>
                                        <p:strVal val="visible"/>
                                      </p:to>
                                    </p:set>
                                    <p:animEffect transition="in" filter="barn(outHorizontal)">
                                      <p:cBhvr>
                                        <p:cTn id="132" dur="500"/>
                                        <p:tgtEl>
                                          <p:spTgt spid="817"/>
                                        </p:tgtEl>
                                      </p:cBhvr>
                                    </p:animEffect>
                                  </p:childTnLst>
                                </p:cTn>
                              </p:par>
                              <p:par>
                                <p:cTn id="133" presetID="16" presetClass="entr" presetSubtype="42" fill="hold" nodeType="withEffect">
                                  <p:stCondLst>
                                    <p:cond delay="500"/>
                                  </p:stCondLst>
                                  <p:childTnLst>
                                    <p:set>
                                      <p:cBhvr>
                                        <p:cTn id="134" dur="1" fill="hold">
                                          <p:stCondLst>
                                            <p:cond delay="0"/>
                                          </p:stCondLst>
                                        </p:cTn>
                                        <p:tgtEl>
                                          <p:spTgt spid="800"/>
                                        </p:tgtEl>
                                        <p:attrNameLst>
                                          <p:attrName>style.visibility</p:attrName>
                                        </p:attrNameLst>
                                      </p:cBhvr>
                                      <p:to>
                                        <p:strVal val="visible"/>
                                      </p:to>
                                    </p:set>
                                    <p:animEffect transition="in" filter="barn(outHorizontal)">
                                      <p:cBhvr>
                                        <p:cTn id="135" dur="500"/>
                                        <p:tgtEl>
                                          <p:spTgt spid="800"/>
                                        </p:tgtEl>
                                      </p:cBhvr>
                                    </p:animEffect>
                                  </p:childTnLst>
                                </p:cTn>
                              </p:par>
                              <p:par>
                                <p:cTn id="136" presetID="16" presetClass="entr" presetSubtype="37" fill="hold" nodeType="withEffect">
                                  <p:stCondLst>
                                    <p:cond delay="500"/>
                                  </p:stCondLst>
                                  <p:childTnLst>
                                    <p:set>
                                      <p:cBhvr>
                                        <p:cTn id="137" dur="1" fill="hold">
                                          <p:stCondLst>
                                            <p:cond delay="0"/>
                                          </p:stCondLst>
                                        </p:cTn>
                                        <p:tgtEl>
                                          <p:spTgt spid="925"/>
                                        </p:tgtEl>
                                        <p:attrNameLst>
                                          <p:attrName>style.visibility</p:attrName>
                                        </p:attrNameLst>
                                      </p:cBhvr>
                                      <p:to>
                                        <p:strVal val="visible"/>
                                      </p:to>
                                    </p:set>
                                    <p:animEffect transition="in" filter="barn(outVertical)">
                                      <p:cBhvr>
                                        <p:cTn id="138" dur="500"/>
                                        <p:tgtEl>
                                          <p:spTgt spid="925"/>
                                        </p:tgtEl>
                                      </p:cBhvr>
                                    </p:animEffect>
                                  </p:childTnLst>
                                </p:cTn>
                              </p:par>
                              <p:par>
                                <p:cTn id="139" presetID="16" presetClass="entr" presetSubtype="42" fill="hold" nodeType="withEffect">
                                  <p:stCondLst>
                                    <p:cond delay="500"/>
                                  </p:stCondLst>
                                  <p:childTnLst>
                                    <p:set>
                                      <p:cBhvr>
                                        <p:cTn id="140" dur="1" fill="hold">
                                          <p:stCondLst>
                                            <p:cond delay="0"/>
                                          </p:stCondLst>
                                        </p:cTn>
                                        <p:tgtEl>
                                          <p:spTgt spid="939"/>
                                        </p:tgtEl>
                                        <p:attrNameLst>
                                          <p:attrName>style.visibility</p:attrName>
                                        </p:attrNameLst>
                                      </p:cBhvr>
                                      <p:to>
                                        <p:strVal val="visible"/>
                                      </p:to>
                                    </p:set>
                                    <p:animEffect transition="in" filter="barn(outHorizontal)">
                                      <p:cBhvr>
                                        <p:cTn id="141" dur="500"/>
                                        <p:tgtEl>
                                          <p:spTgt spid="939"/>
                                        </p:tgtEl>
                                      </p:cBhvr>
                                    </p:animEffect>
                                  </p:childTnLst>
                                </p:cTn>
                              </p:par>
                              <p:par>
                                <p:cTn id="142" presetID="16" presetClass="entr" presetSubtype="37" fill="hold" nodeType="withEffect">
                                  <p:stCondLst>
                                    <p:cond delay="500"/>
                                  </p:stCondLst>
                                  <p:childTnLst>
                                    <p:set>
                                      <p:cBhvr>
                                        <p:cTn id="143" dur="1" fill="hold">
                                          <p:stCondLst>
                                            <p:cond delay="0"/>
                                          </p:stCondLst>
                                        </p:cTn>
                                        <p:tgtEl>
                                          <p:spTgt spid="805"/>
                                        </p:tgtEl>
                                        <p:attrNameLst>
                                          <p:attrName>style.visibility</p:attrName>
                                        </p:attrNameLst>
                                      </p:cBhvr>
                                      <p:to>
                                        <p:strVal val="visible"/>
                                      </p:to>
                                    </p:set>
                                    <p:animEffect transition="in" filter="barn(outVertical)">
                                      <p:cBhvr>
                                        <p:cTn id="144" dur="500"/>
                                        <p:tgtEl>
                                          <p:spTgt spid="805"/>
                                        </p:tgtEl>
                                      </p:cBhvr>
                                    </p:animEffect>
                                  </p:childTnLst>
                                </p:cTn>
                              </p:par>
                              <p:par>
                                <p:cTn id="145" presetID="16" presetClass="entr" presetSubtype="42" fill="hold" nodeType="withEffect">
                                  <p:stCondLst>
                                    <p:cond delay="500"/>
                                  </p:stCondLst>
                                  <p:childTnLst>
                                    <p:set>
                                      <p:cBhvr>
                                        <p:cTn id="146" dur="1" fill="hold">
                                          <p:stCondLst>
                                            <p:cond delay="0"/>
                                          </p:stCondLst>
                                        </p:cTn>
                                        <p:tgtEl>
                                          <p:spTgt spid="799"/>
                                        </p:tgtEl>
                                        <p:attrNameLst>
                                          <p:attrName>style.visibility</p:attrName>
                                        </p:attrNameLst>
                                      </p:cBhvr>
                                      <p:to>
                                        <p:strVal val="visible"/>
                                      </p:to>
                                    </p:set>
                                    <p:animEffect transition="in" filter="barn(outHorizontal)">
                                      <p:cBhvr>
                                        <p:cTn id="147" dur="500"/>
                                        <p:tgtEl>
                                          <p:spTgt spid="799"/>
                                        </p:tgtEl>
                                      </p:cBhvr>
                                    </p:animEffect>
                                  </p:childTnLst>
                                </p:cTn>
                              </p:par>
                              <p:par>
                                <p:cTn id="148" presetID="16" presetClass="entr" presetSubtype="42" fill="hold" nodeType="withEffect">
                                  <p:stCondLst>
                                    <p:cond delay="500"/>
                                  </p:stCondLst>
                                  <p:childTnLst>
                                    <p:set>
                                      <p:cBhvr>
                                        <p:cTn id="149" dur="1" fill="hold">
                                          <p:stCondLst>
                                            <p:cond delay="0"/>
                                          </p:stCondLst>
                                        </p:cTn>
                                        <p:tgtEl>
                                          <p:spTgt spid="779"/>
                                        </p:tgtEl>
                                        <p:attrNameLst>
                                          <p:attrName>style.visibility</p:attrName>
                                        </p:attrNameLst>
                                      </p:cBhvr>
                                      <p:to>
                                        <p:strVal val="visible"/>
                                      </p:to>
                                    </p:set>
                                    <p:animEffect transition="in" filter="barn(outHorizontal)">
                                      <p:cBhvr>
                                        <p:cTn id="150" dur="500"/>
                                        <p:tgtEl>
                                          <p:spTgt spid="779"/>
                                        </p:tgtEl>
                                      </p:cBhvr>
                                    </p:animEffect>
                                  </p:childTnLst>
                                </p:cTn>
                              </p:par>
                              <p:par>
                                <p:cTn id="151" presetID="16" presetClass="entr" presetSubtype="37" fill="hold" nodeType="withEffect">
                                  <p:stCondLst>
                                    <p:cond delay="500"/>
                                  </p:stCondLst>
                                  <p:childTnLst>
                                    <p:set>
                                      <p:cBhvr>
                                        <p:cTn id="152" dur="1" fill="hold">
                                          <p:stCondLst>
                                            <p:cond delay="0"/>
                                          </p:stCondLst>
                                        </p:cTn>
                                        <p:tgtEl>
                                          <p:spTgt spid="812"/>
                                        </p:tgtEl>
                                        <p:attrNameLst>
                                          <p:attrName>style.visibility</p:attrName>
                                        </p:attrNameLst>
                                      </p:cBhvr>
                                      <p:to>
                                        <p:strVal val="visible"/>
                                      </p:to>
                                    </p:set>
                                    <p:animEffect transition="in" filter="barn(outVertical)">
                                      <p:cBhvr>
                                        <p:cTn id="153" dur="500"/>
                                        <p:tgtEl>
                                          <p:spTgt spid="812"/>
                                        </p:tgtEl>
                                      </p:cBhvr>
                                    </p:animEffect>
                                  </p:childTnLst>
                                </p:cTn>
                              </p:par>
                              <p:par>
                                <p:cTn id="154" presetID="16" presetClass="entr" presetSubtype="42" fill="hold" nodeType="withEffect">
                                  <p:stCondLst>
                                    <p:cond delay="500"/>
                                  </p:stCondLst>
                                  <p:childTnLst>
                                    <p:set>
                                      <p:cBhvr>
                                        <p:cTn id="155" dur="1" fill="hold">
                                          <p:stCondLst>
                                            <p:cond delay="0"/>
                                          </p:stCondLst>
                                        </p:cTn>
                                        <p:tgtEl>
                                          <p:spTgt spid="792"/>
                                        </p:tgtEl>
                                        <p:attrNameLst>
                                          <p:attrName>style.visibility</p:attrName>
                                        </p:attrNameLst>
                                      </p:cBhvr>
                                      <p:to>
                                        <p:strVal val="visible"/>
                                      </p:to>
                                    </p:set>
                                    <p:animEffect transition="in" filter="barn(outHorizontal)">
                                      <p:cBhvr>
                                        <p:cTn id="156" dur="500"/>
                                        <p:tgtEl>
                                          <p:spTgt spid="792"/>
                                        </p:tgtEl>
                                      </p:cBhvr>
                                    </p:animEffect>
                                  </p:childTnLst>
                                </p:cTn>
                              </p:par>
                              <p:par>
                                <p:cTn id="157" presetID="16" presetClass="entr" presetSubtype="37" fill="hold" nodeType="withEffect">
                                  <p:stCondLst>
                                    <p:cond delay="500"/>
                                  </p:stCondLst>
                                  <p:childTnLst>
                                    <p:set>
                                      <p:cBhvr>
                                        <p:cTn id="158" dur="1" fill="hold">
                                          <p:stCondLst>
                                            <p:cond delay="0"/>
                                          </p:stCondLst>
                                        </p:cTn>
                                        <p:tgtEl>
                                          <p:spTgt spid="803"/>
                                        </p:tgtEl>
                                        <p:attrNameLst>
                                          <p:attrName>style.visibility</p:attrName>
                                        </p:attrNameLst>
                                      </p:cBhvr>
                                      <p:to>
                                        <p:strVal val="visible"/>
                                      </p:to>
                                    </p:set>
                                    <p:animEffect transition="in" filter="barn(outVertical)">
                                      <p:cBhvr>
                                        <p:cTn id="159" dur="500"/>
                                        <p:tgtEl>
                                          <p:spTgt spid="803"/>
                                        </p:tgtEl>
                                      </p:cBhvr>
                                    </p:animEffect>
                                  </p:childTnLst>
                                </p:cTn>
                              </p:par>
                              <p:par>
                                <p:cTn id="160" presetID="16" presetClass="entr" presetSubtype="37" fill="hold" nodeType="withEffect">
                                  <p:stCondLst>
                                    <p:cond delay="500"/>
                                  </p:stCondLst>
                                  <p:childTnLst>
                                    <p:set>
                                      <p:cBhvr>
                                        <p:cTn id="161" dur="1" fill="hold">
                                          <p:stCondLst>
                                            <p:cond delay="0"/>
                                          </p:stCondLst>
                                        </p:cTn>
                                        <p:tgtEl>
                                          <p:spTgt spid="802"/>
                                        </p:tgtEl>
                                        <p:attrNameLst>
                                          <p:attrName>style.visibility</p:attrName>
                                        </p:attrNameLst>
                                      </p:cBhvr>
                                      <p:to>
                                        <p:strVal val="visible"/>
                                      </p:to>
                                    </p:set>
                                    <p:animEffect transition="in" filter="barn(outVertical)">
                                      <p:cBhvr>
                                        <p:cTn id="162" dur="500"/>
                                        <p:tgtEl>
                                          <p:spTgt spid="802"/>
                                        </p:tgtEl>
                                      </p:cBhvr>
                                    </p:animEffect>
                                  </p:childTnLst>
                                </p:cTn>
                              </p:par>
                              <p:par>
                                <p:cTn id="163" presetID="16" presetClass="entr" presetSubtype="42" fill="hold" nodeType="withEffect">
                                  <p:stCondLst>
                                    <p:cond delay="500"/>
                                  </p:stCondLst>
                                  <p:childTnLst>
                                    <p:set>
                                      <p:cBhvr>
                                        <p:cTn id="164" dur="1" fill="hold">
                                          <p:stCondLst>
                                            <p:cond delay="0"/>
                                          </p:stCondLst>
                                        </p:cTn>
                                        <p:tgtEl>
                                          <p:spTgt spid="1022"/>
                                        </p:tgtEl>
                                        <p:attrNameLst>
                                          <p:attrName>style.visibility</p:attrName>
                                        </p:attrNameLst>
                                      </p:cBhvr>
                                      <p:to>
                                        <p:strVal val="visible"/>
                                      </p:to>
                                    </p:set>
                                    <p:animEffect transition="in" filter="barn(outHorizontal)">
                                      <p:cBhvr>
                                        <p:cTn id="165" dur="500"/>
                                        <p:tgtEl>
                                          <p:spTgt spid="1022"/>
                                        </p:tgtEl>
                                      </p:cBhvr>
                                    </p:animEffect>
                                  </p:childTnLst>
                                </p:cTn>
                              </p:par>
                              <p:par>
                                <p:cTn id="166" presetID="16" presetClass="entr" presetSubtype="37" fill="hold" nodeType="withEffect">
                                  <p:stCondLst>
                                    <p:cond delay="500"/>
                                  </p:stCondLst>
                                  <p:childTnLst>
                                    <p:set>
                                      <p:cBhvr>
                                        <p:cTn id="167" dur="1" fill="hold">
                                          <p:stCondLst>
                                            <p:cond delay="0"/>
                                          </p:stCondLst>
                                        </p:cTn>
                                        <p:tgtEl>
                                          <p:spTgt spid="916"/>
                                        </p:tgtEl>
                                        <p:attrNameLst>
                                          <p:attrName>style.visibility</p:attrName>
                                        </p:attrNameLst>
                                      </p:cBhvr>
                                      <p:to>
                                        <p:strVal val="visible"/>
                                      </p:to>
                                    </p:set>
                                    <p:animEffect transition="in" filter="barn(outVertical)">
                                      <p:cBhvr>
                                        <p:cTn id="168" dur="500"/>
                                        <p:tgtEl>
                                          <p:spTgt spid="916"/>
                                        </p:tgtEl>
                                      </p:cBhvr>
                                    </p:animEffect>
                                  </p:childTnLst>
                                </p:cTn>
                              </p:par>
                              <p:par>
                                <p:cTn id="169" presetID="16" presetClass="entr" presetSubtype="42" fill="hold" nodeType="withEffect">
                                  <p:stCondLst>
                                    <p:cond delay="500"/>
                                  </p:stCondLst>
                                  <p:childTnLst>
                                    <p:set>
                                      <p:cBhvr>
                                        <p:cTn id="170" dur="1" fill="hold">
                                          <p:stCondLst>
                                            <p:cond delay="0"/>
                                          </p:stCondLst>
                                        </p:cTn>
                                        <p:tgtEl>
                                          <p:spTgt spid="801"/>
                                        </p:tgtEl>
                                        <p:attrNameLst>
                                          <p:attrName>style.visibility</p:attrName>
                                        </p:attrNameLst>
                                      </p:cBhvr>
                                      <p:to>
                                        <p:strVal val="visible"/>
                                      </p:to>
                                    </p:set>
                                    <p:animEffect transition="in" filter="barn(outHorizontal)">
                                      <p:cBhvr>
                                        <p:cTn id="171" dur="500"/>
                                        <p:tgtEl>
                                          <p:spTgt spid="801"/>
                                        </p:tgtEl>
                                      </p:cBhvr>
                                    </p:animEffect>
                                  </p:childTnLst>
                                </p:cTn>
                              </p:par>
                              <p:par>
                                <p:cTn id="172" presetID="16" presetClass="entr" presetSubtype="37" fill="hold" nodeType="withEffect">
                                  <p:stCondLst>
                                    <p:cond delay="500"/>
                                  </p:stCondLst>
                                  <p:childTnLst>
                                    <p:set>
                                      <p:cBhvr>
                                        <p:cTn id="173" dur="1" fill="hold">
                                          <p:stCondLst>
                                            <p:cond delay="0"/>
                                          </p:stCondLst>
                                        </p:cTn>
                                        <p:tgtEl>
                                          <p:spTgt spid="810"/>
                                        </p:tgtEl>
                                        <p:attrNameLst>
                                          <p:attrName>style.visibility</p:attrName>
                                        </p:attrNameLst>
                                      </p:cBhvr>
                                      <p:to>
                                        <p:strVal val="visible"/>
                                      </p:to>
                                    </p:set>
                                    <p:animEffect transition="in" filter="barn(outVertical)">
                                      <p:cBhvr>
                                        <p:cTn id="174" dur="500"/>
                                        <p:tgtEl>
                                          <p:spTgt spid="810"/>
                                        </p:tgtEl>
                                      </p:cBhvr>
                                    </p:animEffect>
                                  </p:childTnLst>
                                </p:cTn>
                              </p:par>
                              <p:par>
                                <p:cTn id="175" presetID="16" presetClass="entr" presetSubtype="37" fill="hold" nodeType="withEffect">
                                  <p:stCondLst>
                                    <p:cond delay="500"/>
                                  </p:stCondLst>
                                  <p:childTnLst>
                                    <p:set>
                                      <p:cBhvr>
                                        <p:cTn id="176" dur="1" fill="hold">
                                          <p:stCondLst>
                                            <p:cond delay="0"/>
                                          </p:stCondLst>
                                        </p:cTn>
                                        <p:tgtEl>
                                          <p:spTgt spid="815"/>
                                        </p:tgtEl>
                                        <p:attrNameLst>
                                          <p:attrName>style.visibility</p:attrName>
                                        </p:attrNameLst>
                                      </p:cBhvr>
                                      <p:to>
                                        <p:strVal val="visible"/>
                                      </p:to>
                                    </p:set>
                                    <p:animEffect transition="in" filter="barn(outVertical)">
                                      <p:cBhvr>
                                        <p:cTn id="177" dur="500"/>
                                        <p:tgtEl>
                                          <p:spTgt spid="815"/>
                                        </p:tgtEl>
                                      </p:cBhvr>
                                    </p:animEffect>
                                  </p:childTnLst>
                                </p:cTn>
                              </p:par>
                              <p:par>
                                <p:cTn id="178" presetID="10" presetClass="entr" presetSubtype="0" fill="hold" nodeType="withEffect">
                                  <p:stCondLst>
                                    <p:cond delay="500"/>
                                  </p:stCondLst>
                                  <p:childTnLst>
                                    <p:set>
                                      <p:cBhvr>
                                        <p:cTn id="179" dur="1" fill="hold">
                                          <p:stCondLst>
                                            <p:cond delay="0"/>
                                          </p:stCondLst>
                                        </p:cTn>
                                        <p:tgtEl>
                                          <p:spTgt spid="996"/>
                                        </p:tgtEl>
                                        <p:attrNameLst>
                                          <p:attrName>style.visibility</p:attrName>
                                        </p:attrNameLst>
                                      </p:cBhvr>
                                      <p:to>
                                        <p:strVal val="visible"/>
                                      </p:to>
                                    </p:set>
                                    <p:animEffect transition="in" filter="fade">
                                      <p:cBhvr>
                                        <p:cTn id="180" dur="500"/>
                                        <p:tgtEl>
                                          <p:spTgt spid="996"/>
                                        </p:tgtEl>
                                      </p:cBhvr>
                                    </p:animEffect>
                                  </p:childTnLst>
                                </p:cTn>
                              </p:par>
                              <p:par>
                                <p:cTn id="181" presetID="1" presetClass="entr" presetSubtype="0" fill="hold" grpId="0" nodeType="withEffect">
                                  <p:stCondLst>
                                    <p:cond delay="0"/>
                                  </p:stCondLst>
                                  <p:childTnLst>
                                    <p:set>
                                      <p:cBhvr>
                                        <p:cTn id="182" dur="1" fill="hold">
                                          <p:stCondLst>
                                            <p:cond delay="499"/>
                                          </p:stCondLst>
                                        </p:cTn>
                                        <p:tgtEl>
                                          <p:spTgt spid="266"/>
                                        </p:tgtEl>
                                        <p:attrNameLst>
                                          <p:attrName>style.visibility</p:attrName>
                                        </p:attrNameLst>
                                      </p:cBhvr>
                                      <p:to>
                                        <p:strVal val="visible"/>
                                      </p:to>
                                    </p:set>
                                  </p:childTnLst>
                                </p:cTn>
                              </p:par>
                              <p:par>
                                <p:cTn id="183" presetID="6" presetClass="emph" presetSubtype="0" accel="100000" autoRev="1" fill="hold" grpId="1" nodeType="withEffect">
                                  <p:stCondLst>
                                    <p:cond delay="0"/>
                                  </p:stCondLst>
                                  <p:childTnLst>
                                    <p:animScale>
                                      <p:cBhvr>
                                        <p:cTn id="184" dur="500" fill="hold"/>
                                        <p:tgtEl>
                                          <p:spTgt spid="266"/>
                                        </p:tgtEl>
                                      </p:cBhvr>
                                      <p:by x="0" y="0"/>
                                    </p:animScale>
                                  </p:childTnLst>
                                </p:cTn>
                              </p:par>
                              <p:par>
                                <p:cTn id="185" presetID="1" presetClass="entr" presetSubtype="0" fill="hold" grpId="0" nodeType="withEffect">
                                  <p:stCondLst>
                                    <p:cond delay="0"/>
                                  </p:stCondLst>
                                  <p:childTnLst>
                                    <p:set>
                                      <p:cBhvr>
                                        <p:cTn id="186" dur="1" fill="hold">
                                          <p:stCondLst>
                                            <p:cond delay="499"/>
                                          </p:stCondLst>
                                        </p:cTn>
                                        <p:tgtEl>
                                          <p:spTgt spid="267"/>
                                        </p:tgtEl>
                                        <p:attrNameLst>
                                          <p:attrName>style.visibility</p:attrName>
                                        </p:attrNameLst>
                                      </p:cBhvr>
                                      <p:to>
                                        <p:strVal val="visible"/>
                                      </p:to>
                                    </p:set>
                                  </p:childTnLst>
                                </p:cTn>
                              </p:par>
                              <p:par>
                                <p:cTn id="187" presetID="6" presetClass="emph" presetSubtype="0" accel="100000" autoRev="1" fill="hold" grpId="1" nodeType="withEffect">
                                  <p:stCondLst>
                                    <p:cond delay="0"/>
                                  </p:stCondLst>
                                  <p:childTnLst>
                                    <p:animScale>
                                      <p:cBhvr>
                                        <p:cTn id="188" dur="500" fill="hold"/>
                                        <p:tgtEl>
                                          <p:spTgt spid="267"/>
                                        </p:tgtEl>
                                      </p:cBhvr>
                                      <p:by x="0" y="0"/>
                                    </p:animScale>
                                  </p:childTnLst>
                                </p:cTn>
                              </p:par>
                              <p:par>
                                <p:cTn id="189" presetID="1" presetClass="entr" presetSubtype="0" fill="hold" grpId="0" nodeType="withEffect">
                                  <p:stCondLst>
                                    <p:cond delay="0"/>
                                  </p:stCondLst>
                                  <p:childTnLst>
                                    <p:set>
                                      <p:cBhvr>
                                        <p:cTn id="190" dur="1" fill="hold">
                                          <p:stCondLst>
                                            <p:cond delay="499"/>
                                          </p:stCondLst>
                                        </p:cTn>
                                        <p:tgtEl>
                                          <p:spTgt spid="268"/>
                                        </p:tgtEl>
                                        <p:attrNameLst>
                                          <p:attrName>style.visibility</p:attrName>
                                        </p:attrNameLst>
                                      </p:cBhvr>
                                      <p:to>
                                        <p:strVal val="visible"/>
                                      </p:to>
                                    </p:set>
                                  </p:childTnLst>
                                </p:cTn>
                              </p:par>
                              <p:par>
                                <p:cTn id="191" presetID="6" presetClass="emph" presetSubtype="0" accel="100000" autoRev="1" fill="hold" grpId="1" nodeType="withEffect">
                                  <p:stCondLst>
                                    <p:cond delay="0"/>
                                  </p:stCondLst>
                                  <p:childTnLst>
                                    <p:animScale>
                                      <p:cBhvr>
                                        <p:cTn id="192" dur="500" fill="hold"/>
                                        <p:tgtEl>
                                          <p:spTgt spid="268"/>
                                        </p:tgtEl>
                                      </p:cBhvr>
                                      <p:by x="0" y="0"/>
                                    </p:animScale>
                                  </p:childTnLst>
                                </p:cTn>
                              </p:par>
                              <p:par>
                                <p:cTn id="193" presetID="1" presetClass="entr" presetSubtype="0" fill="hold" grpId="0" nodeType="withEffect">
                                  <p:stCondLst>
                                    <p:cond delay="0"/>
                                  </p:stCondLst>
                                  <p:childTnLst>
                                    <p:set>
                                      <p:cBhvr>
                                        <p:cTn id="194" dur="1" fill="hold">
                                          <p:stCondLst>
                                            <p:cond delay="499"/>
                                          </p:stCondLst>
                                        </p:cTn>
                                        <p:tgtEl>
                                          <p:spTgt spid="272"/>
                                        </p:tgtEl>
                                        <p:attrNameLst>
                                          <p:attrName>style.visibility</p:attrName>
                                        </p:attrNameLst>
                                      </p:cBhvr>
                                      <p:to>
                                        <p:strVal val="visible"/>
                                      </p:to>
                                    </p:set>
                                  </p:childTnLst>
                                </p:cTn>
                              </p:par>
                              <p:par>
                                <p:cTn id="195" presetID="6" presetClass="emph" presetSubtype="0" accel="100000" autoRev="1" fill="hold" grpId="1" nodeType="withEffect">
                                  <p:stCondLst>
                                    <p:cond delay="0"/>
                                  </p:stCondLst>
                                  <p:childTnLst>
                                    <p:animScale>
                                      <p:cBhvr>
                                        <p:cTn id="196" dur="500" fill="hold"/>
                                        <p:tgtEl>
                                          <p:spTgt spid="272"/>
                                        </p:tgtEl>
                                      </p:cBhvr>
                                      <p:by x="0" y="0"/>
                                    </p:animScale>
                                  </p:childTnLst>
                                </p:cTn>
                              </p:par>
                              <p:par>
                                <p:cTn id="197" presetID="1" presetClass="entr" presetSubtype="0" fill="hold" grpId="0" nodeType="withEffect">
                                  <p:stCondLst>
                                    <p:cond delay="0"/>
                                  </p:stCondLst>
                                  <p:childTnLst>
                                    <p:set>
                                      <p:cBhvr>
                                        <p:cTn id="198" dur="1" fill="hold">
                                          <p:stCondLst>
                                            <p:cond delay="499"/>
                                          </p:stCondLst>
                                        </p:cTn>
                                        <p:tgtEl>
                                          <p:spTgt spid="273"/>
                                        </p:tgtEl>
                                        <p:attrNameLst>
                                          <p:attrName>style.visibility</p:attrName>
                                        </p:attrNameLst>
                                      </p:cBhvr>
                                      <p:to>
                                        <p:strVal val="visible"/>
                                      </p:to>
                                    </p:set>
                                  </p:childTnLst>
                                </p:cTn>
                              </p:par>
                              <p:par>
                                <p:cTn id="199" presetID="6" presetClass="emph" presetSubtype="0" accel="100000" autoRev="1" fill="hold" grpId="1" nodeType="withEffect">
                                  <p:stCondLst>
                                    <p:cond delay="0"/>
                                  </p:stCondLst>
                                  <p:childTnLst>
                                    <p:animScale>
                                      <p:cBhvr>
                                        <p:cTn id="200" dur="500" fill="hold"/>
                                        <p:tgtEl>
                                          <p:spTgt spid="273"/>
                                        </p:tgtEl>
                                      </p:cBhvr>
                                      <p:by x="0" y="0"/>
                                    </p:animScale>
                                  </p:childTnLst>
                                </p:cTn>
                              </p:par>
                              <p:par>
                                <p:cTn id="201" presetID="1" presetClass="entr" presetSubtype="0" fill="hold" grpId="0" nodeType="withEffect">
                                  <p:stCondLst>
                                    <p:cond delay="0"/>
                                  </p:stCondLst>
                                  <p:childTnLst>
                                    <p:set>
                                      <p:cBhvr>
                                        <p:cTn id="202" dur="1" fill="hold">
                                          <p:stCondLst>
                                            <p:cond delay="499"/>
                                          </p:stCondLst>
                                        </p:cTn>
                                        <p:tgtEl>
                                          <p:spTgt spid="274"/>
                                        </p:tgtEl>
                                        <p:attrNameLst>
                                          <p:attrName>style.visibility</p:attrName>
                                        </p:attrNameLst>
                                      </p:cBhvr>
                                      <p:to>
                                        <p:strVal val="visible"/>
                                      </p:to>
                                    </p:set>
                                  </p:childTnLst>
                                </p:cTn>
                              </p:par>
                              <p:par>
                                <p:cTn id="203" presetID="6" presetClass="emph" presetSubtype="0" accel="100000" autoRev="1" fill="hold" grpId="1" nodeType="withEffect">
                                  <p:stCondLst>
                                    <p:cond delay="0"/>
                                  </p:stCondLst>
                                  <p:childTnLst>
                                    <p:animScale>
                                      <p:cBhvr>
                                        <p:cTn id="204" dur="500" fill="hold"/>
                                        <p:tgtEl>
                                          <p:spTgt spid="274"/>
                                        </p:tgtEl>
                                      </p:cBhvr>
                                      <p:by x="0" y="0"/>
                                    </p:animScale>
                                  </p:childTnLst>
                                </p:cTn>
                              </p:par>
                              <p:par>
                                <p:cTn id="205" presetID="1" presetClass="entr" presetSubtype="0" fill="hold" grpId="0" nodeType="withEffect">
                                  <p:stCondLst>
                                    <p:cond delay="0"/>
                                  </p:stCondLst>
                                  <p:childTnLst>
                                    <p:set>
                                      <p:cBhvr>
                                        <p:cTn id="206" dur="1" fill="hold">
                                          <p:stCondLst>
                                            <p:cond delay="499"/>
                                          </p:stCondLst>
                                        </p:cTn>
                                        <p:tgtEl>
                                          <p:spTgt spid="275"/>
                                        </p:tgtEl>
                                        <p:attrNameLst>
                                          <p:attrName>style.visibility</p:attrName>
                                        </p:attrNameLst>
                                      </p:cBhvr>
                                      <p:to>
                                        <p:strVal val="visible"/>
                                      </p:to>
                                    </p:set>
                                  </p:childTnLst>
                                </p:cTn>
                              </p:par>
                              <p:par>
                                <p:cTn id="207" presetID="6" presetClass="emph" presetSubtype="0" accel="100000" autoRev="1" fill="hold" grpId="1" nodeType="withEffect">
                                  <p:stCondLst>
                                    <p:cond delay="0"/>
                                  </p:stCondLst>
                                  <p:childTnLst>
                                    <p:animScale>
                                      <p:cBhvr>
                                        <p:cTn id="208" dur="500" fill="hold"/>
                                        <p:tgtEl>
                                          <p:spTgt spid="275"/>
                                        </p:tgtEl>
                                      </p:cBhvr>
                                      <p:by x="0" y="0"/>
                                    </p:animScale>
                                  </p:childTnLst>
                                </p:cTn>
                              </p:par>
                              <p:par>
                                <p:cTn id="209" presetID="1" presetClass="entr" presetSubtype="0" fill="hold" grpId="0" nodeType="withEffect">
                                  <p:stCondLst>
                                    <p:cond delay="0"/>
                                  </p:stCondLst>
                                  <p:childTnLst>
                                    <p:set>
                                      <p:cBhvr>
                                        <p:cTn id="210" dur="1" fill="hold">
                                          <p:stCondLst>
                                            <p:cond delay="499"/>
                                          </p:stCondLst>
                                        </p:cTn>
                                        <p:tgtEl>
                                          <p:spTgt spid="276"/>
                                        </p:tgtEl>
                                        <p:attrNameLst>
                                          <p:attrName>style.visibility</p:attrName>
                                        </p:attrNameLst>
                                      </p:cBhvr>
                                      <p:to>
                                        <p:strVal val="visible"/>
                                      </p:to>
                                    </p:set>
                                  </p:childTnLst>
                                </p:cTn>
                              </p:par>
                              <p:par>
                                <p:cTn id="211" presetID="6" presetClass="emph" presetSubtype="0" accel="100000" autoRev="1" fill="hold" grpId="1" nodeType="withEffect">
                                  <p:stCondLst>
                                    <p:cond delay="0"/>
                                  </p:stCondLst>
                                  <p:childTnLst>
                                    <p:animScale>
                                      <p:cBhvr>
                                        <p:cTn id="212" dur="500" fill="hold"/>
                                        <p:tgtEl>
                                          <p:spTgt spid="276"/>
                                        </p:tgtEl>
                                      </p:cBhvr>
                                      <p:by x="0" y="0"/>
                                    </p:animScale>
                                  </p:childTnLst>
                                </p:cTn>
                              </p:par>
                              <p:par>
                                <p:cTn id="213" presetID="1" presetClass="entr" presetSubtype="0" fill="hold" grpId="0" nodeType="withEffect">
                                  <p:stCondLst>
                                    <p:cond delay="0"/>
                                  </p:stCondLst>
                                  <p:childTnLst>
                                    <p:set>
                                      <p:cBhvr>
                                        <p:cTn id="214" dur="1" fill="hold">
                                          <p:stCondLst>
                                            <p:cond delay="499"/>
                                          </p:stCondLst>
                                        </p:cTn>
                                        <p:tgtEl>
                                          <p:spTgt spid="277"/>
                                        </p:tgtEl>
                                        <p:attrNameLst>
                                          <p:attrName>style.visibility</p:attrName>
                                        </p:attrNameLst>
                                      </p:cBhvr>
                                      <p:to>
                                        <p:strVal val="visible"/>
                                      </p:to>
                                    </p:set>
                                  </p:childTnLst>
                                </p:cTn>
                              </p:par>
                              <p:par>
                                <p:cTn id="215" presetID="6" presetClass="emph" presetSubtype="0" accel="100000" autoRev="1" fill="hold" grpId="1" nodeType="withEffect">
                                  <p:stCondLst>
                                    <p:cond delay="0"/>
                                  </p:stCondLst>
                                  <p:childTnLst>
                                    <p:animScale>
                                      <p:cBhvr>
                                        <p:cTn id="216" dur="500" fill="hold"/>
                                        <p:tgtEl>
                                          <p:spTgt spid="277"/>
                                        </p:tgtEl>
                                      </p:cBhvr>
                                      <p:by x="0" y="0"/>
                                    </p:animScale>
                                  </p:childTnLst>
                                </p:cTn>
                              </p:par>
                              <p:par>
                                <p:cTn id="217" presetID="1" presetClass="entr" presetSubtype="0" fill="hold" grpId="0" nodeType="withEffect">
                                  <p:stCondLst>
                                    <p:cond delay="0"/>
                                  </p:stCondLst>
                                  <p:childTnLst>
                                    <p:set>
                                      <p:cBhvr>
                                        <p:cTn id="218" dur="1" fill="hold">
                                          <p:stCondLst>
                                            <p:cond delay="499"/>
                                          </p:stCondLst>
                                        </p:cTn>
                                        <p:tgtEl>
                                          <p:spTgt spid="278"/>
                                        </p:tgtEl>
                                        <p:attrNameLst>
                                          <p:attrName>style.visibility</p:attrName>
                                        </p:attrNameLst>
                                      </p:cBhvr>
                                      <p:to>
                                        <p:strVal val="visible"/>
                                      </p:to>
                                    </p:set>
                                  </p:childTnLst>
                                </p:cTn>
                              </p:par>
                              <p:par>
                                <p:cTn id="219" presetID="6" presetClass="emph" presetSubtype="0" accel="100000" autoRev="1" fill="hold" grpId="1" nodeType="withEffect">
                                  <p:stCondLst>
                                    <p:cond delay="0"/>
                                  </p:stCondLst>
                                  <p:childTnLst>
                                    <p:animScale>
                                      <p:cBhvr>
                                        <p:cTn id="220" dur="500" fill="hold"/>
                                        <p:tgtEl>
                                          <p:spTgt spid="278"/>
                                        </p:tgtEl>
                                      </p:cBhvr>
                                      <p:by x="0" y="0"/>
                                    </p:animScale>
                                  </p:childTnLst>
                                </p:cTn>
                              </p:par>
                              <p:par>
                                <p:cTn id="221" presetID="1" presetClass="entr" presetSubtype="0" fill="hold" grpId="0" nodeType="withEffect">
                                  <p:stCondLst>
                                    <p:cond delay="0"/>
                                  </p:stCondLst>
                                  <p:childTnLst>
                                    <p:set>
                                      <p:cBhvr>
                                        <p:cTn id="222" dur="1" fill="hold">
                                          <p:stCondLst>
                                            <p:cond delay="499"/>
                                          </p:stCondLst>
                                        </p:cTn>
                                        <p:tgtEl>
                                          <p:spTgt spid="279"/>
                                        </p:tgtEl>
                                        <p:attrNameLst>
                                          <p:attrName>style.visibility</p:attrName>
                                        </p:attrNameLst>
                                      </p:cBhvr>
                                      <p:to>
                                        <p:strVal val="visible"/>
                                      </p:to>
                                    </p:set>
                                  </p:childTnLst>
                                </p:cTn>
                              </p:par>
                              <p:par>
                                <p:cTn id="223" presetID="6" presetClass="emph" presetSubtype="0" accel="100000" autoRev="1" fill="hold" grpId="1" nodeType="withEffect">
                                  <p:stCondLst>
                                    <p:cond delay="0"/>
                                  </p:stCondLst>
                                  <p:childTnLst>
                                    <p:animScale>
                                      <p:cBhvr>
                                        <p:cTn id="224" dur="500" fill="hold"/>
                                        <p:tgtEl>
                                          <p:spTgt spid="279"/>
                                        </p:tgtEl>
                                      </p:cBhvr>
                                      <p:by x="0" y="0"/>
                                    </p:animScale>
                                  </p:childTnLst>
                                </p:cTn>
                              </p:par>
                              <p:par>
                                <p:cTn id="225" presetID="1" presetClass="entr" presetSubtype="0" fill="hold" grpId="0" nodeType="withEffect">
                                  <p:stCondLst>
                                    <p:cond delay="0"/>
                                  </p:stCondLst>
                                  <p:childTnLst>
                                    <p:set>
                                      <p:cBhvr>
                                        <p:cTn id="226" dur="1" fill="hold">
                                          <p:stCondLst>
                                            <p:cond delay="499"/>
                                          </p:stCondLst>
                                        </p:cTn>
                                        <p:tgtEl>
                                          <p:spTgt spid="280"/>
                                        </p:tgtEl>
                                        <p:attrNameLst>
                                          <p:attrName>style.visibility</p:attrName>
                                        </p:attrNameLst>
                                      </p:cBhvr>
                                      <p:to>
                                        <p:strVal val="visible"/>
                                      </p:to>
                                    </p:set>
                                  </p:childTnLst>
                                </p:cTn>
                              </p:par>
                              <p:par>
                                <p:cTn id="227" presetID="6" presetClass="emph" presetSubtype="0" accel="100000" autoRev="1" fill="hold" grpId="1" nodeType="withEffect">
                                  <p:stCondLst>
                                    <p:cond delay="0"/>
                                  </p:stCondLst>
                                  <p:childTnLst>
                                    <p:animScale>
                                      <p:cBhvr>
                                        <p:cTn id="228" dur="500" fill="hold"/>
                                        <p:tgtEl>
                                          <p:spTgt spid="280"/>
                                        </p:tgtEl>
                                      </p:cBhvr>
                                      <p:by x="0" y="0"/>
                                    </p:animScale>
                                  </p:childTnLst>
                                </p:cTn>
                              </p:par>
                              <p:par>
                                <p:cTn id="229" presetID="1" presetClass="entr" presetSubtype="0" fill="hold" grpId="0" nodeType="withEffect">
                                  <p:stCondLst>
                                    <p:cond delay="0"/>
                                  </p:stCondLst>
                                  <p:childTnLst>
                                    <p:set>
                                      <p:cBhvr>
                                        <p:cTn id="230" dur="1" fill="hold">
                                          <p:stCondLst>
                                            <p:cond delay="499"/>
                                          </p:stCondLst>
                                        </p:cTn>
                                        <p:tgtEl>
                                          <p:spTgt spid="281"/>
                                        </p:tgtEl>
                                        <p:attrNameLst>
                                          <p:attrName>style.visibility</p:attrName>
                                        </p:attrNameLst>
                                      </p:cBhvr>
                                      <p:to>
                                        <p:strVal val="visible"/>
                                      </p:to>
                                    </p:set>
                                  </p:childTnLst>
                                </p:cTn>
                              </p:par>
                              <p:par>
                                <p:cTn id="231" presetID="6" presetClass="emph" presetSubtype="0" accel="100000" autoRev="1" fill="hold" grpId="1" nodeType="withEffect">
                                  <p:stCondLst>
                                    <p:cond delay="0"/>
                                  </p:stCondLst>
                                  <p:childTnLst>
                                    <p:animScale>
                                      <p:cBhvr>
                                        <p:cTn id="232" dur="500" fill="hold"/>
                                        <p:tgtEl>
                                          <p:spTgt spid="281"/>
                                        </p:tgtEl>
                                      </p:cBhvr>
                                      <p:by x="0" y="0"/>
                                    </p:animScale>
                                  </p:childTnLst>
                                </p:cTn>
                              </p:par>
                              <p:par>
                                <p:cTn id="233" presetID="1" presetClass="entr" presetSubtype="0" fill="hold" grpId="0" nodeType="withEffect">
                                  <p:stCondLst>
                                    <p:cond delay="0"/>
                                  </p:stCondLst>
                                  <p:childTnLst>
                                    <p:set>
                                      <p:cBhvr>
                                        <p:cTn id="234" dur="1" fill="hold">
                                          <p:stCondLst>
                                            <p:cond delay="499"/>
                                          </p:stCondLst>
                                        </p:cTn>
                                        <p:tgtEl>
                                          <p:spTgt spid="282"/>
                                        </p:tgtEl>
                                        <p:attrNameLst>
                                          <p:attrName>style.visibility</p:attrName>
                                        </p:attrNameLst>
                                      </p:cBhvr>
                                      <p:to>
                                        <p:strVal val="visible"/>
                                      </p:to>
                                    </p:set>
                                  </p:childTnLst>
                                </p:cTn>
                              </p:par>
                              <p:par>
                                <p:cTn id="235" presetID="6" presetClass="emph" presetSubtype="0" accel="100000" autoRev="1" fill="hold" grpId="1" nodeType="withEffect">
                                  <p:stCondLst>
                                    <p:cond delay="0"/>
                                  </p:stCondLst>
                                  <p:childTnLst>
                                    <p:animScale>
                                      <p:cBhvr>
                                        <p:cTn id="236" dur="500" fill="hold"/>
                                        <p:tgtEl>
                                          <p:spTgt spid="282"/>
                                        </p:tgtEl>
                                      </p:cBhvr>
                                      <p:by x="0" y="0"/>
                                    </p:animScale>
                                  </p:childTnLst>
                                </p:cTn>
                              </p:par>
                              <p:par>
                                <p:cTn id="237" presetID="1" presetClass="entr" presetSubtype="0" fill="hold" grpId="0" nodeType="withEffect">
                                  <p:stCondLst>
                                    <p:cond delay="0"/>
                                  </p:stCondLst>
                                  <p:childTnLst>
                                    <p:set>
                                      <p:cBhvr>
                                        <p:cTn id="238" dur="1" fill="hold">
                                          <p:stCondLst>
                                            <p:cond delay="499"/>
                                          </p:stCondLst>
                                        </p:cTn>
                                        <p:tgtEl>
                                          <p:spTgt spid="283"/>
                                        </p:tgtEl>
                                        <p:attrNameLst>
                                          <p:attrName>style.visibility</p:attrName>
                                        </p:attrNameLst>
                                      </p:cBhvr>
                                      <p:to>
                                        <p:strVal val="visible"/>
                                      </p:to>
                                    </p:set>
                                  </p:childTnLst>
                                </p:cTn>
                              </p:par>
                              <p:par>
                                <p:cTn id="239" presetID="6" presetClass="emph" presetSubtype="0" accel="100000" autoRev="1" fill="hold" grpId="1" nodeType="withEffect">
                                  <p:stCondLst>
                                    <p:cond delay="0"/>
                                  </p:stCondLst>
                                  <p:childTnLst>
                                    <p:animScale>
                                      <p:cBhvr>
                                        <p:cTn id="240" dur="500" fill="hold"/>
                                        <p:tgtEl>
                                          <p:spTgt spid="28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 grpId="0" animBg="1"/>
      <p:bldP spid="786" grpId="1" animBg="1"/>
      <p:bldP spid="787" grpId="0" animBg="1"/>
      <p:bldP spid="787" grpId="1" animBg="1"/>
      <p:bldP spid="788" grpId="0" animBg="1"/>
      <p:bldP spid="788" grpId="1" animBg="1"/>
      <p:bldP spid="789" grpId="0" animBg="1"/>
      <p:bldP spid="789" grpId="1" animBg="1"/>
      <p:bldP spid="266" grpId="0" animBg="1"/>
      <p:bldP spid="266" grpId="1" animBg="1"/>
      <p:bldP spid="267" grpId="0" animBg="1"/>
      <p:bldP spid="267" grpId="1" animBg="1"/>
      <p:bldP spid="268" grpId="0" animBg="1"/>
      <p:bldP spid="268" grpId="1" animBg="1"/>
      <p:bldP spid="272" grpId="0" animBg="1"/>
      <p:bldP spid="272" grpId="1" animBg="1"/>
      <p:bldP spid="273" grpId="0" animBg="1"/>
      <p:bldP spid="273" grpId="1" animBg="1"/>
      <p:bldP spid="274" grpId="0" animBg="1"/>
      <p:bldP spid="274" grpId="1" animBg="1"/>
      <p:bldP spid="275" grpId="0" animBg="1"/>
      <p:bldP spid="275" grpId="1" animBg="1"/>
      <p:bldP spid="276" grpId="0" animBg="1"/>
      <p:bldP spid="276" grpId="1" animBg="1"/>
      <p:bldP spid="277" grpId="0" animBg="1"/>
      <p:bldP spid="277"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4797" y="1394205"/>
            <a:ext cx="7373269" cy="3013165"/>
            <a:chOff x="931371" y="1895719"/>
            <a:chExt cx="10028158" cy="4098114"/>
          </a:xfrm>
        </p:grpSpPr>
        <p:sp>
          <p:nvSpPr>
            <p:cNvPr id="495" name="Mobile node 1"/>
            <p:cNvSpPr/>
            <p:nvPr/>
          </p:nvSpPr>
          <p:spPr bwMode="auto">
            <a:xfrm>
              <a:off x="931371" y="47782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6" name="Mobile node 1"/>
            <p:cNvSpPr/>
            <p:nvPr/>
          </p:nvSpPr>
          <p:spPr bwMode="auto">
            <a:xfrm>
              <a:off x="3978933" y="3894077"/>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7" name="Mobile node 1"/>
            <p:cNvSpPr/>
            <p:nvPr/>
          </p:nvSpPr>
          <p:spPr bwMode="auto">
            <a:xfrm>
              <a:off x="1259956" y="37245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8" name="Mobile node 1"/>
            <p:cNvSpPr/>
            <p:nvPr/>
          </p:nvSpPr>
          <p:spPr bwMode="auto">
            <a:xfrm>
              <a:off x="3766987" y="18957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9" name="Mobile node 1"/>
            <p:cNvSpPr/>
            <p:nvPr/>
          </p:nvSpPr>
          <p:spPr bwMode="auto">
            <a:xfrm>
              <a:off x="4299882" y="307656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0" name="Mobile node 1"/>
            <p:cNvSpPr/>
            <p:nvPr/>
          </p:nvSpPr>
          <p:spPr bwMode="auto">
            <a:xfrm>
              <a:off x="4966001" y="55533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1" name="Mobile node 1"/>
            <p:cNvSpPr/>
            <p:nvPr/>
          </p:nvSpPr>
          <p:spPr bwMode="auto">
            <a:xfrm>
              <a:off x="3736709" y="454808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2" name="Mobile node 1"/>
            <p:cNvSpPr/>
            <p:nvPr/>
          </p:nvSpPr>
          <p:spPr bwMode="auto">
            <a:xfrm>
              <a:off x="1823130" y="5716821"/>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3" name="Mobile node 1"/>
            <p:cNvSpPr/>
            <p:nvPr/>
          </p:nvSpPr>
          <p:spPr bwMode="auto">
            <a:xfrm>
              <a:off x="6025737" y="483269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4" name="Mobile node 1"/>
            <p:cNvSpPr/>
            <p:nvPr/>
          </p:nvSpPr>
          <p:spPr bwMode="auto">
            <a:xfrm>
              <a:off x="9495613" y="4009133"/>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5" name="Mobile node 1"/>
            <p:cNvSpPr/>
            <p:nvPr/>
          </p:nvSpPr>
          <p:spPr bwMode="auto">
            <a:xfrm>
              <a:off x="10730962" y="297967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6" name="Mobile node 1"/>
            <p:cNvSpPr/>
            <p:nvPr/>
          </p:nvSpPr>
          <p:spPr bwMode="auto">
            <a:xfrm>
              <a:off x="8641770" y="471158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7" name="Mobile node 1"/>
            <p:cNvSpPr/>
            <p:nvPr/>
          </p:nvSpPr>
          <p:spPr bwMode="auto">
            <a:xfrm>
              <a:off x="8811327" y="2701117"/>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8" name="Mobile node 1"/>
            <p:cNvSpPr/>
            <p:nvPr/>
          </p:nvSpPr>
          <p:spPr bwMode="auto">
            <a:xfrm>
              <a:off x="6879582" y="220455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09" name="Mobile node 1"/>
            <p:cNvSpPr/>
            <p:nvPr/>
          </p:nvSpPr>
          <p:spPr bwMode="auto">
            <a:xfrm>
              <a:off x="6582855" y="4069690"/>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10" name="Mobile node 1"/>
            <p:cNvSpPr/>
            <p:nvPr/>
          </p:nvSpPr>
          <p:spPr bwMode="auto">
            <a:xfrm>
              <a:off x="9441112" y="576526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11" name="Mobile node 1"/>
            <p:cNvSpPr/>
            <p:nvPr/>
          </p:nvSpPr>
          <p:spPr bwMode="auto">
            <a:xfrm>
              <a:off x="5196116" y="234383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cxnSp>
        <p:nvCxnSpPr>
          <p:cNvPr id="778" name="Straight Connector 777"/>
          <p:cNvCxnSpPr/>
          <p:nvPr/>
        </p:nvCxnSpPr>
        <p:spPr>
          <a:xfrm flipH="1" flipV="1">
            <a:off x="1715052" y="3486791"/>
            <a:ext cx="952316" cy="784260"/>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5804410" y="2926605"/>
            <a:ext cx="112037" cy="1456484"/>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7821080" y="2310401"/>
            <a:ext cx="168055" cy="1456483"/>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3899777" y="1806233"/>
            <a:ext cx="1008335" cy="123240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3227554" y="1806233"/>
            <a:ext cx="672223" cy="560186"/>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410857" y="2870585"/>
            <a:ext cx="2320865" cy="1423351"/>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11292" y="640215"/>
            <a:ext cx="7696728" cy="461639"/>
          </a:xfrm>
          <a:prstGeom prst="rect">
            <a:avLst/>
          </a:prstGeom>
          <a:noFill/>
        </p:spPr>
        <p:txBody>
          <a:bodyPr wrap="square" lIns="134445" tIns="107556" rIns="134445" bIns="107556" rtlCol="0">
            <a:spAutoFit/>
          </a:bodyPr>
          <a:lstStyle/>
          <a:p>
            <a:pPr defTabSz="672229">
              <a:lnSpc>
                <a:spcPct val="90000"/>
              </a:lnSpc>
              <a:spcAft>
                <a:spcPts val="441"/>
              </a:spcAft>
              <a:defRPr/>
            </a:pPr>
            <a:r>
              <a:rPr lang="en-US" sz="1765" kern="0" spc="-22" dirty="0">
                <a:solidFill>
                  <a:srgbClr val="0078D7"/>
                </a:solidFill>
              </a:rPr>
              <a:t>Dynamics 365 </a:t>
            </a:r>
            <a:r>
              <a:rPr lang="en-US" sz="1765" kern="0" spc="-22" dirty="0">
                <a:gradFill>
                  <a:gsLst>
                    <a:gs pos="77876">
                      <a:srgbClr val="FFFFFF">
                        <a:lumMod val="65000"/>
                      </a:srgbClr>
                    </a:gs>
                    <a:gs pos="48673">
                      <a:srgbClr val="FFFFFF">
                        <a:lumMod val="65000"/>
                      </a:srgbClr>
                    </a:gs>
                  </a:gsLst>
                </a:gradFill>
              </a:rPr>
              <a:t>+</a:t>
            </a:r>
            <a:r>
              <a:rPr lang="en-US" sz="1765" kern="0" spc="-22" dirty="0">
                <a:solidFill>
                  <a:srgbClr val="FF0000"/>
                </a:solidFill>
              </a:rPr>
              <a:t> </a:t>
            </a:r>
            <a:r>
              <a:rPr lang="en-US" sz="1765" kern="0" spc="-22" dirty="0">
                <a:gradFill>
                  <a:gsLst>
                    <a:gs pos="75221">
                      <a:srgbClr val="DC3C00"/>
                    </a:gs>
                    <a:gs pos="43000">
                      <a:srgbClr val="DC3C00"/>
                    </a:gs>
                  </a:gsLst>
                  <a:lin ang="5400000" scaled="1"/>
                </a:gradFill>
              </a:rPr>
              <a:t>Office 365</a:t>
            </a:r>
            <a:endParaRPr lang="en-US" sz="1765" kern="0" spc="-22" dirty="0">
              <a:gradFill>
                <a:gsLst>
                  <a:gs pos="17699">
                    <a:srgbClr val="0078D7"/>
                  </a:gs>
                  <a:gs pos="48673">
                    <a:srgbClr val="0078D7"/>
                  </a:gs>
                </a:gsLst>
                <a:lin ang="5400000" scaled="1"/>
              </a:gradFill>
            </a:endParaRPr>
          </a:p>
        </p:txBody>
      </p:sp>
      <p:sp>
        <p:nvSpPr>
          <p:cNvPr id="785" name="Mobile node 1"/>
          <p:cNvSpPr/>
          <p:nvPr/>
        </p:nvSpPr>
        <p:spPr bwMode="auto">
          <a:xfrm>
            <a:off x="5612358" y="4368013"/>
            <a:ext cx="6722" cy="6722"/>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6" name="Mobile node 1"/>
          <p:cNvSpPr/>
          <p:nvPr/>
        </p:nvSpPr>
        <p:spPr bwMode="auto">
          <a:xfrm>
            <a:off x="684798" y="3513583"/>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7" name="Mobile node 1"/>
          <p:cNvSpPr/>
          <p:nvPr/>
        </p:nvSpPr>
        <p:spPr bwMode="auto">
          <a:xfrm>
            <a:off x="5995185" y="1292308"/>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8" name="Mobile node 1"/>
          <p:cNvSpPr/>
          <p:nvPr/>
        </p:nvSpPr>
        <p:spPr bwMode="auto">
          <a:xfrm>
            <a:off x="8313454" y="2941347"/>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9" name="Mobile node 1"/>
          <p:cNvSpPr/>
          <p:nvPr/>
        </p:nvSpPr>
        <p:spPr bwMode="auto">
          <a:xfrm>
            <a:off x="2925538" y="2863511"/>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790" name="Straight Connector 789"/>
          <p:cNvCxnSpPr/>
          <p:nvPr/>
        </p:nvCxnSpPr>
        <p:spPr>
          <a:xfrm>
            <a:off x="1266903" y="1806232"/>
            <a:ext cx="1120371" cy="72824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322921" y="1470122"/>
            <a:ext cx="1568521" cy="336111"/>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2872212" y="1488135"/>
            <a:ext cx="355341" cy="822265"/>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434958" y="3430772"/>
            <a:ext cx="336112" cy="840279"/>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2891443" y="1470120"/>
            <a:ext cx="1008335" cy="336112"/>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5132186" y="1694195"/>
            <a:ext cx="0" cy="784261"/>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5132186" y="1694196"/>
            <a:ext cx="1456484" cy="392130"/>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5916447" y="1358083"/>
            <a:ext cx="1232409" cy="1512502"/>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7148856" y="1358084"/>
            <a:ext cx="840279" cy="896298"/>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5804410" y="3510387"/>
            <a:ext cx="667509" cy="816682"/>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7036819" y="3038642"/>
            <a:ext cx="784261" cy="672223"/>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4908112" y="3038642"/>
            <a:ext cx="896298" cy="1288428"/>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3788907" y="2981456"/>
            <a:ext cx="727075" cy="617371"/>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3731721" y="2310400"/>
            <a:ext cx="1456484" cy="560186"/>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762736" y="3598829"/>
            <a:ext cx="664917" cy="723370"/>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5804410" y="4327070"/>
            <a:ext cx="123240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p:nvPr/>
        </p:nvCxnSpPr>
        <p:spPr>
          <a:xfrm>
            <a:off x="6072326" y="1370261"/>
            <a:ext cx="952316" cy="0"/>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2387275" y="2534475"/>
            <a:ext cx="616205" cy="392130"/>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1771070" y="2515763"/>
            <a:ext cx="601243" cy="91501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762735" y="1806233"/>
            <a:ext cx="560186" cy="1792595"/>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4515982" y="3065990"/>
            <a:ext cx="413745" cy="532838"/>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3899776" y="1806233"/>
            <a:ext cx="1288428" cy="50416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4515982" y="3654847"/>
            <a:ext cx="1288428" cy="672223"/>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2387275" y="2366418"/>
            <a:ext cx="840279" cy="168055"/>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5188205" y="1358084"/>
            <a:ext cx="1960651" cy="100833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5188205" y="2366419"/>
            <a:ext cx="728242" cy="50416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042830" y="1470120"/>
            <a:ext cx="1848612" cy="1344447"/>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7821080" y="3038642"/>
            <a:ext cx="560186" cy="672223"/>
          </a:xfrm>
          <a:prstGeom prst="line">
            <a:avLst/>
          </a:prstGeom>
          <a:noFill/>
          <a:ln w="19050" cap="flat" cmpd="sng" algn="ctr">
            <a:solidFill>
              <a:srgbClr val="E1E1E1"/>
            </a:solidFill>
            <a:prstDash val="solid"/>
            <a:headEnd type="none"/>
            <a:tailEnd type="none"/>
          </a:ln>
          <a:effectLst/>
        </p:spPr>
      </p:cxnSp>
      <p:grpSp>
        <p:nvGrpSpPr>
          <p:cNvPr id="827" name="Group 826"/>
          <p:cNvGrpSpPr/>
          <p:nvPr/>
        </p:nvGrpSpPr>
        <p:grpSpPr>
          <a:xfrm>
            <a:off x="6952722" y="1202738"/>
            <a:ext cx="369723" cy="369723"/>
            <a:chOff x="457200" y="4929305"/>
            <a:chExt cx="502920" cy="502920"/>
          </a:xfrm>
        </p:grpSpPr>
        <p:sp>
          <p:nvSpPr>
            <p:cNvPr id="828" name="Oval 827"/>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29" name="Group 828"/>
            <p:cNvGrpSpPr/>
            <p:nvPr/>
          </p:nvGrpSpPr>
          <p:grpSpPr>
            <a:xfrm>
              <a:off x="603152" y="5089325"/>
              <a:ext cx="211016" cy="182880"/>
              <a:chOff x="148012" y="5019857"/>
              <a:chExt cx="211016" cy="182880"/>
            </a:xfrm>
          </p:grpSpPr>
          <p:sp>
            <p:nvSpPr>
              <p:cNvPr id="830" name="Line 29"/>
              <p:cNvSpPr>
                <a:spLocks noChangeShapeType="1"/>
              </p:cNvSpPr>
              <p:nvPr/>
            </p:nvSpPr>
            <p:spPr bwMode="auto">
              <a:xfrm>
                <a:off x="199738" y="5122392"/>
                <a:ext cx="0" cy="2711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1" name="Line 30"/>
              <p:cNvSpPr>
                <a:spLocks noChangeShapeType="1"/>
              </p:cNvSpPr>
              <p:nvPr/>
            </p:nvSpPr>
            <p:spPr bwMode="auto">
              <a:xfrm>
                <a:off x="199738" y="5120132"/>
                <a:ext cx="0" cy="28473"/>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2" name="Freeform 31"/>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3" name="Freeform 32"/>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4" name="Rectangle 5"/>
              <p:cNvSpPr>
                <a:spLocks noChangeArrowheads="1"/>
              </p:cNvSpPr>
              <p:nvPr/>
            </p:nvSpPr>
            <p:spPr bwMode="auto">
              <a:xfrm>
                <a:off x="148012" y="5019857"/>
                <a:ext cx="211016" cy="182880"/>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5" name="Line 6"/>
              <p:cNvSpPr>
                <a:spLocks noChangeShapeType="1"/>
              </p:cNvSpPr>
              <p:nvPr/>
            </p:nvSpPr>
            <p:spPr bwMode="auto">
              <a:xfrm>
                <a:off x="148012" y="5073113"/>
                <a:ext cx="211016"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6" name="Freeform 7"/>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7" name="Freeform 8"/>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8" name="Freeform 9"/>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39" name="Group 838"/>
          <p:cNvGrpSpPr/>
          <p:nvPr/>
        </p:nvGrpSpPr>
        <p:grpSpPr>
          <a:xfrm>
            <a:off x="1117990" y="1619694"/>
            <a:ext cx="369723" cy="369723"/>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45" name="Group 844"/>
          <p:cNvGrpSpPr/>
          <p:nvPr/>
        </p:nvGrpSpPr>
        <p:grpSpPr>
          <a:xfrm>
            <a:off x="1560276" y="3265744"/>
            <a:ext cx="369723" cy="369723"/>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3529821" y="2687518"/>
            <a:ext cx="369723" cy="369723"/>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2" name="Group 861"/>
          <p:cNvGrpSpPr/>
          <p:nvPr/>
        </p:nvGrpSpPr>
        <p:grpSpPr>
          <a:xfrm>
            <a:off x="5609294" y="4157693"/>
            <a:ext cx="369723" cy="369723"/>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8" name="Group 867"/>
          <p:cNvGrpSpPr/>
          <p:nvPr/>
        </p:nvGrpSpPr>
        <p:grpSpPr>
          <a:xfrm>
            <a:off x="5012251" y="2158525"/>
            <a:ext cx="369723" cy="369723"/>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cxnSp>
        <p:nvCxnSpPr>
          <p:cNvPr id="916" name="Straight Connector 915"/>
          <p:cNvCxnSpPr/>
          <p:nvPr/>
        </p:nvCxnSpPr>
        <p:spPr>
          <a:xfrm flipV="1">
            <a:off x="3787740" y="3654847"/>
            <a:ext cx="728242" cy="50416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7036819" y="3780888"/>
            <a:ext cx="812270" cy="546181"/>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7092838" y="2254381"/>
            <a:ext cx="896299" cy="728242"/>
          </a:xfrm>
          <a:prstGeom prst="line">
            <a:avLst/>
          </a:prstGeom>
          <a:noFill/>
          <a:ln w="19050" cap="flat" cmpd="sng" algn="ctr">
            <a:solidFill>
              <a:srgbClr val="E1E1E1"/>
            </a:solidFill>
            <a:prstDash val="solid"/>
            <a:headEnd type="none"/>
            <a:tailEnd type="none"/>
          </a:ln>
          <a:effectLst/>
        </p:spPr>
      </p:cxnSp>
      <p:cxnSp>
        <p:nvCxnSpPr>
          <p:cNvPr id="939" name="Straight Connector 938"/>
          <p:cNvCxnSpPr/>
          <p:nvPr/>
        </p:nvCxnSpPr>
        <p:spPr>
          <a:xfrm>
            <a:off x="5916448" y="2870586"/>
            <a:ext cx="1120371" cy="1456484"/>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7618921" y="3549428"/>
            <a:ext cx="369723" cy="369723"/>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72" name="Group 971"/>
          <p:cNvGrpSpPr/>
          <p:nvPr/>
        </p:nvGrpSpPr>
        <p:grpSpPr>
          <a:xfrm>
            <a:off x="5727384" y="2702899"/>
            <a:ext cx="369723" cy="369723"/>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2" name="Group 981"/>
          <p:cNvGrpSpPr/>
          <p:nvPr/>
        </p:nvGrpSpPr>
        <p:grpSpPr>
          <a:xfrm>
            <a:off x="2441331" y="4118405"/>
            <a:ext cx="369723" cy="369723"/>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9" name="Group 988"/>
          <p:cNvGrpSpPr>
            <a:grpSpLocks noChangeAspect="1"/>
          </p:cNvGrpSpPr>
          <p:nvPr/>
        </p:nvGrpSpPr>
        <p:grpSpPr>
          <a:xfrm>
            <a:off x="2193368" y="2330494"/>
            <a:ext cx="369723" cy="369723"/>
            <a:chOff x="6087715" y="3801104"/>
            <a:chExt cx="445438" cy="445438"/>
          </a:xfrm>
        </p:grpSpPr>
        <p:sp>
          <p:nvSpPr>
            <p:cNvPr id="990" name="Oval 989"/>
            <p:cNvSpPr/>
            <p:nvPr/>
          </p:nvSpPr>
          <p:spPr bwMode="auto">
            <a:xfrm>
              <a:off x="6087715" y="3801104"/>
              <a:ext cx="445438" cy="445438"/>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1" name="Group 990"/>
            <p:cNvGrpSpPr/>
            <p:nvPr/>
          </p:nvGrpSpPr>
          <p:grpSpPr>
            <a:xfrm>
              <a:off x="6208905" y="3922293"/>
              <a:ext cx="203058" cy="203058"/>
              <a:chOff x="-5014174" y="7084021"/>
              <a:chExt cx="250104" cy="250104"/>
            </a:xfrm>
          </p:grpSpPr>
          <p:sp>
            <p:nvSpPr>
              <p:cNvPr id="992" name="Oval 991"/>
              <p:cNvSpPr/>
              <p:nvPr/>
            </p:nvSpPr>
            <p:spPr bwMode="auto">
              <a:xfrm>
                <a:off x="-5014174" y="7084021"/>
                <a:ext cx="250104" cy="250104"/>
              </a:xfrm>
              <a:prstGeom prst="ellipse">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3" name="Group 992"/>
              <p:cNvGrpSpPr/>
              <p:nvPr/>
            </p:nvGrpSpPr>
            <p:grpSpPr>
              <a:xfrm>
                <a:off x="-4889122" y="7147766"/>
                <a:ext cx="0" cy="122615"/>
                <a:chOff x="5975872" y="2477361"/>
                <a:chExt cx="0" cy="140824"/>
              </a:xfrm>
            </p:grpSpPr>
            <p:cxnSp>
              <p:nvCxnSpPr>
                <p:cNvPr id="994" name="Straight Connector 993"/>
                <p:cNvCxnSpPr/>
                <p:nvPr/>
              </p:nvCxnSpPr>
              <p:spPr>
                <a:xfrm flipV="1">
                  <a:off x="5975872" y="2530109"/>
                  <a:ext cx="0" cy="88076"/>
                </a:xfrm>
                <a:prstGeom prst="line">
                  <a:avLst/>
                </a:prstGeom>
                <a:noFill/>
                <a:ln w="12700" cap="flat">
                  <a:solidFill>
                    <a:srgbClr val="0078D7"/>
                  </a:solidFill>
                  <a:prstDash val="solid"/>
                  <a:miter lim="800000"/>
                  <a:headEnd/>
                  <a:tailEnd/>
                </a:ln>
                <a:extLst/>
              </p:spPr>
            </p:cxnSp>
            <p:cxnSp>
              <p:nvCxnSpPr>
                <p:cNvPr id="995" name="Straight Connector 994"/>
                <p:cNvCxnSpPr/>
                <p:nvPr/>
              </p:nvCxnSpPr>
              <p:spPr>
                <a:xfrm flipV="1">
                  <a:off x="5975872" y="2477361"/>
                  <a:ext cx="0" cy="27714"/>
                </a:xfrm>
                <a:prstGeom prst="line">
                  <a:avLst/>
                </a:prstGeom>
                <a:noFill/>
                <a:ln w="12700" cap="flat">
                  <a:solidFill>
                    <a:srgbClr val="0078D7"/>
                  </a:solidFill>
                  <a:prstDash val="solid"/>
                  <a:miter lim="800000"/>
                  <a:headEnd/>
                  <a:tailEnd/>
                </a:ln>
                <a:extLst/>
              </p:spPr>
            </p:cxnSp>
          </p:grpSp>
        </p:grpSp>
      </p:grpSp>
      <p:sp>
        <p:nvSpPr>
          <p:cNvPr id="1004" name="Customer text"/>
          <p:cNvSpPr/>
          <p:nvPr/>
        </p:nvSpPr>
        <p:spPr>
          <a:xfrm>
            <a:off x="1326563" y="2408115"/>
            <a:ext cx="872466"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Projects</a:t>
            </a:r>
          </a:p>
        </p:txBody>
      </p:sp>
      <p:sp>
        <p:nvSpPr>
          <p:cNvPr id="1005" name="Customer text"/>
          <p:cNvSpPr/>
          <p:nvPr/>
        </p:nvSpPr>
        <p:spPr>
          <a:xfrm>
            <a:off x="7305595" y="1219285"/>
            <a:ext cx="1021604" cy="336631"/>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Digital</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marketing</a:t>
            </a:r>
          </a:p>
        </p:txBody>
      </p:sp>
      <p:sp>
        <p:nvSpPr>
          <p:cNvPr id="1006" name="Customer text"/>
          <p:cNvSpPr/>
          <p:nvPr/>
        </p:nvSpPr>
        <p:spPr>
          <a:xfrm>
            <a:off x="3894863" y="2765139"/>
            <a:ext cx="896845"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Forecast</a:t>
            </a:r>
          </a:p>
        </p:txBody>
      </p:sp>
      <p:sp>
        <p:nvSpPr>
          <p:cNvPr id="1007" name="Customer text"/>
          <p:cNvSpPr/>
          <p:nvPr/>
        </p:nvSpPr>
        <p:spPr>
          <a:xfrm>
            <a:off x="7984164" y="3565976"/>
            <a:ext cx="1196556" cy="336631"/>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Equipment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maintenance</a:t>
            </a:r>
          </a:p>
        </p:txBody>
      </p:sp>
      <p:sp>
        <p:nvSpPr>
          <p:cNvPr id="1008" name="Customer text"/>
          <p:cNvSpPr/>
          <p:nvPr/>
        </p:nvSpPr>
        <p:spPr>
          <a:xfrm>
            <a:off x="6037810" y="2755185"/>
            <a:ext cx="713287"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Leads</a:t>
            </a:r>
          </a:p>
        </p:txBody>
      </p:sp>
      <p:sp>
        <p:nvSpPr>
          <p:cNvPr id="1009" name="Customer text"/>
          <p:cNvSpPr/>
          <p:nvPr/>
        </p:nvSpPr>
        <p:spPr>
          <a:xfrm>
            <a:off x="4350586" y="4235315"/>
            <a:ext cx="1273994"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Opportunities</a:t>
            </a:r>
          </a:p>
        </p:txBody>
      </p:sp>
      <p:sp>
        <p:nvSpPr>
          <p:cNvPr id="1010" name="Customer text"/>
          <p:cNvSpPr/>
          <p:nvPr/>
        </p:nvSpPr>
        <p:spPr>
          <a:xfrm>
            <a:off x="1541607" y="4134952"/>
            <a:ext cx="905449" cy="336631"/>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Service</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requests</a:t>
            </a:r>
          </a:p>
        </p:txBody>
      </p:sp>
      <p:sp>
        <p:nvSpPr>
          <p:cNvPr id="1011" name="Customer text"/>
          <p:cNvSpPr/>
          <p:nvPr/>
        </p:nvSpPr>
        <p:spPr>
          <a:xfrm>
            <a:off x="5378581" y="2236148"/>
            <a:ext cx="787857"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Orders</a:t>
            </a:r>
          </a:p>
        </p:txBody>
      </p:sp>
      <p:sp>
        <p:nvSpPr>
          <p:cNvPr id="1012" name="Customer text"/>
          <p:cNvSpPr/>
          <p:nvPr/>
        </p:nvSpPr>
        <p:spPr>
          <a:xfrm>
            <a:off x="689552" y="3282290"/>
            <a:ext cx="875334" cy="336631"/>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Support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case</a:t>
            </a:r>
          </a:p>
        </p:txBody>
      </p:sp>
      <p:sp>
        <p:nvSpPr>
          <p:cNvPr id="1013" name="Customer text"/>
          <p:cNvSpPr/>
          <p:nvPr/>
        </p:nvSpPr>
        <p:spPr>
          <a:xfrm>
            <a:off x="93924" y="1697316"/>
            <a:ext cx="1040248"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Shipments</a:t>
            </a:r>
          </a:p>
        </p:txBody>
      </p:sp>
      <p:grpSp>
        <p:nvGrpSpPr>
          <p:cNvPr id="3" name="Group 2"/>
          <p:cNvGrpSpPr/>
          <p:nvPr/>
        </p:nvGrpSpPr>
        <p:grpSpPr>
          <a:xfrm>
            <a:off x="1449582" y="1344957"/>
            <a:ext cx="6700628" cy="2907050"/>
            <a:chOff x="1971532" y="1828738"/>
            <a:chExt cx="9113320" cy="3953790"/>
          </a:xfrm>
        </p:grpSpPr>
        <p:sp>
          <p:nvSpPr>
            <p:cNvPr id="997" name="Customer text"/>
            <p:cNvSpPr/>
            <p:nvPr/>
          </p:nvSpPr>
          <p:spPr>
            <a:xfrm>
              <a:off x="9019615" y="4659626"/>
              <a:ext cx="1303638"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Meetings</a:t>
              </a:r>
            </a:p>
          </p:txBody>
        </p:sp>
        <p:sp>
          <p:nvSpPr>
            <p:cNvPr id="998" name="Customer text"/>
            <p:cNvSpPr/>
            <p:nvPr/>
          </p:nvSpPr>
          <p:spPr>
            <a:xfrm>
              <a:off x="9192472" y="2651375"/>
              <a:ext cx="1485023"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Documents</a:t>
              </a:r>
            </a:p>
          </p:txBody>
        </p:sp>
        <p:sp>
          <p:nvSpPr>
            <p:cNvPr id="999" name="Customer text"/>
            <p:cNvSpPr/>
            <p:nvPr/>
          </p:nvSpPr>
          <p:spPr>
            <a:xfrm>
              <a:off x="5568433" y="2311117"/>
              <a:ext cx="1264629"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Calendar</a:t>
              </a:r>
            </a:p>
          </p:txBody>
        </p:sp>
        <p:sp>
          <p:nvSpPr>
            <p:cNvPr id="1000" name="Customer text"/>
            <p:cNvSpPr/>
            <p:nvPr/>
          </p:nvSpPr>
          <p:spPr>
            <a:xfrm>
              <a:off x="6933897" y="3957228"/>
              <a:ext cx="946716"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Email</a:t>
              </a:r>
            </a:p>
          </p:txBody>
        </p:sp>
        <p:sp>
          <p:nvSpPr>
            <p:cNvPr id="1001" name="Customer text"/>
            <p:cNvSpPr/>
            <p:nvPr/>
          </p:nvSpPr>
          <p:spPr>
            <a:xfrm>
              <a:off x="1971532" y="1828738"/>
              <a:ext cx="1703464"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Tasks</a:t>
              </a:r>
            </a:p>
          </p:txBody>
        </p:sp>
        <p:sp>
          <p:nvSpPr>
            <p:cNvPr id="1002" name="Customer text"/>
            <p:cNvSpPr/>
            <p:nvPr/>
          </p:nvSpPr>
          <p:spPr>
            <a:xfrm>
              <a:off x="9837774" y="3943214"/>
              <a:ext cx="1247078"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Message</a:t>
              </a:r>
            </a:p>
          </p:txBody>
        </p:sp>
        <p:sp>
          <p:nvSpPr>
            <p:cNvPr id="1003" name="Customer text"/>
            <p:cNvSpPr/>
            <p:nvPr/>
          </p:nvSpPr>
          <p:spPr>
            <a:xfrm>
              <a:off x="2559461" y="4499709"/>
              <a:ext cx="1077393"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People</a:t>
              </a:r>
            </a:p>
          </p:txBody>
        </p:sp>
        <p:sp>
          <p:nvSpPr>
            <p:cNvPr id="1021" name="Customer text"/>
            <p:cNvSpPr/>
            <p:nvPr/>
          </p:nvSpPr>
          <p:spPr>
            <a:xfrm>
              <a:off x="3632759" y="5490818"/>
              <a:ext cx="1186614"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Storage</a:t>
              </a:r>
            </a:p>
          </p:txBody>
        </p:sp>
      </p:grpSp>
      <p:cxnSp>
        <p:nvCxnSpPr>
          <p:cNvPr id="1022" name="Straight Connector 1021"/>
          <p:cNvCxnSpPr/>
          <p:nvPr/>
        </p:nvCxnSpPr>
        <p:spPr>
          <a:xfrm flipH="1" flipV="1">
            <a:off x="2891442" y="3486791"/>
            <a:ext cx="784261" cy="672224"/>
          </a:xfrm>
          <a:prstGeom prst="line">
            <a:avLst/>
          </a:prstGeom>
          <a:noFill/>
          <a:ln w="19050" cap="flat" cmpd="sng" algn="ctr">
            <a:solidFill>
              <a:srgbClr val="E1E1E1"/>
            </a:solidFill>
            <a:prstDash val="solid"/>
            <a:headEnd type="none"/>
            <a:tailEnd type="none"/>
          </a:ln>
          <a:effectLst/>
        </p:spPr>
      </p:cxnSp>
      <p:grpSp>
        <p:nvGrpSpPr>
          <p:cNvPr id="269" name="Group 268"/>
          <p:cNvGrpSpPr/>
          <p:nvPr/>
        </p:nvGrpSpPr>
        <p:grpSpPr>
          <a:xfrm>
            <a:off x="1" y="-12023"/>
            <a:ext cx="9144000" cy="491053"/>
            <a:chOff x="0" y="0"/>
            <a:chExt cx="12436475" cy="876300"/>
          </a:xfrm>
        </p:grpSpPr>
        <p:sp>
          <p:nvSpPr>
            <p:cNvPr id="270" name="Rectangle 269"/>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TextBox 270"/>
            <p:cNvSpPr txBox="1"/>
            <p:nvPr/>
          </p:nvSpPr>
          <p:spPr>
            <a:xfrm>
              <a:off x="10127159" y="62587"/>
              <a:ext cx="1989219" cy="751204"/>
            </a:xfrm>
            <a:prstGeom prst="rect">
              <a:avLst/>
            </a:prstGeom>
            <a:noFill/>
          </p:spPr>
          <p:txBody>
            <a:bodyPr wrap="none" lIns="134464" tIns="107571" rIns="134464" bIns="107571" rtlCol="0">
              <a:spAutoFit/>
            </a:bodyPr>
            <a:lstStyle/>
            <a:p>
              <a:pPr algn="r" defTabSz="672358">
                <a:lnSpc>
                  <a:spcPct val="90000"/>
                </a:lnSpc>
                <a:spcAft>
                  <a:spcPts val="441"/>
                </a:spcAft>
                <a:defRPr/>
              </a:pPr>
              <a:r>
                <a:rPr lang="en-US" sz="1471" kern="0" dirty="0">
                  <a:solidFill>
                    <a:srgbClr val="0078D7">
                      <a:lumMod val="40000"/>
                      <a:lumOff val="60000"/>
                    </a:srgbClr>
                  </a:solidFill>
                  <a:latin typeface="Segoe UI Semibold" panose="020B0702040204020203" pitchFamily="34" charset="0"/>
                  <a:cs typeface="Segoe UI Semibold" panose="020B0702040204020203" pitchFamily="34" charset="0"/>
                </a:rPr>
                <a:t>Dynamics 365</a:t>
              </a:r>
            </a:p>
          </p:txBody>
        </p:sp>
      </p:grpSp>
      <p:grpSp>
        <p:nvGrpSpPr>
          <p:cNvPr id="391" name="Group 390"/>
          <p:cNvGrpSpPr/>
          <p:nvPr/>
        </p:nvGrpSpPr>
        <p:grpSpPr>
          <a:xfrm>
            <a:off x="3732078" y="1622007"/>
            <a:ext cx="369723" cy="369723"/>
            <a:chOff x="457200" y="4929305"/>
            <a:chExt cx="502920" cy="502920"/>
          </a:xfrm>
        </p:grpSpPr>
        <p:sp>
          <p:nvSpPr>
            <p:cNvPr id="392" name="Oval 391"/>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393" name="Group 392"/>
            <p:cNvGrpSpPr>
              <a:grpSpLocks noChangeAspect="1"/>
            </p:cNvGrpSpPr>
            <p:nvPr/>
          </p:nvGrpSpPr>
          <p:grpSpPr>
            <a:xfrm>
              <a:off x="618041" y="5082513"/>
              <a:ext cx="181238" cy="182880"/>
              <a:chOff x="-3570324" y="4569733"/>
              <a:chExt cx="222421" cy="224437"/>
            </a:xfrm>
          </p:grpSpPr>
          <p:grpSp>
            <p:nvGrpSpPr>
              <p:cNvPr id="394" name="Group 15"/>
              <p:cNvGrpSpPr>
                <a:grpSpLocks noChangeAspect="1"/>
              </p:cNvGrpSpPr>
              <p:nvPr/>
            </p:nvGrpSpPr>
            <p:grpSpPr bwMode="auto">
              <a:xfrm>
                <a:off x="-3570324" y="4591583"/>
                <a:ext cx="222421" cy="202587"/>
                <a:chOff x="4086" y="2775"/>
                <a:chExt cx="157" cy="143"/>
              </a:xfrm>
            </p:grpSpPr>
            <p:sp>
              <p:nvSpPr>
                <p:cNvPr id="398" name="Freeform 16"/>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99" name="Line 17"/>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nvGrpSpPr>
              <p:cNvPr id="395" name="Group 394"/>
              <p:cNvGrpSpPr/>
              <p:nvPr/>
            </p:nvGrpSpPr>
            <p:grpSpPr>
              <a:xfrm>
                <a:off x="-3524143" y="4569733"/>
                <a:ext cx="130059" cy="41320"/>
                <a:chOff x="6531429" y="4365270"/>
                <a:chExt cx="176213" cy="55984"/>
              </a:xfrm>
            </p:grpSpPr>
            <p:cxnSp>
              <p:nvCxnSpPr>
                <p:cNvPr id="396" name="Straight Connector 395"/>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7" name="Straight Connector 396"/>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00" name="Group 399"/>
          <p:cNvGrpSpPr/>
          <p:nvPr/>
        </p:nvGrpSpPr>
        <p:grpSpPr>
          <a:xfrm>
            <a:off x="2664933" y="3231184"/>
            <a:ext cx="369723" cy="369723"/>
            <a:chOff x="457200" y="4233356"/>
            <a:chExt cx="502920" cy="502920"/>
          </a:xfrm>
        </p:grpSpPr>
        <p:sp>
          <p:nvSpPr>
            <p:cNvPr id="401" name="Oval 400"/>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02" name="Group 401"/>
            <p:cNvGrpSpPr/>
            <p:nvPr/>
          </p:nvGrpSpPr>
          <p:grpSpPr>
            <a:xfrm>
              <a:off x="617831" y="4393376"/>
              <a:ext cx="181658" cy="182880"/>
              <a:chOff x="617831" y="4393376"/>
              <a:chExt cx="181658" cy="182880"/>
            </a:xfrm>
          </p:grpSpPr>
          <p:grpSp>
            <p:nvGrpSpPr>
              <p:cNvPr id="403" name="Group 402"/>
              <p:cNvGrpSpPr/>
              <p:nvPr/>
            </p:nvGrpSpPr>
            <p:grpSpPr>
              <a:xfrm>
                <a:off x="655168" y="4448176"/>
                <a:ext cx="70894" cy="77230"/>
                <a:chOff x="5790519" y="3043624"/>
                <a:chExt cx="256473" cy="279398"/>
              </a:xfrm>
            </p:grpSpPr>
            <p:sp>
              <p:nvSpPr>
                <p:cNvPr id="408" name="Oval 113"/>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09" name="Freeform 114"/>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sp>
            <p:nvSpPr>
              <p:cNvPr id="404" name="Rounded Rectangle 145"/>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405" name="Straight Connector 404"/>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06" name="Straight Connector 405"/>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07" name="Straight Connector 406"/>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10" name="Group 409"/>
          <p:cNvGrpSpPr/>
          <p:nvPr/>
        </p:nvGrpSpPr>
        <p:grpSpPr>
          <a:xfrm>
            <a:off x="6397403" y="1872184"/>
            <a:ext cx="369723" cy="369723"/>
            <a:chOff x="4297892" y="3537408"/>
            <a:chExt cx="502920" cy="502920"/>
          </a:xfrm>
        </p:grpSpPr>
        <p:sp>
          <p:nvSpPr>
            <p:cNvPr id="411" name="Oval 410"/>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12" name="Group 411"/>
            <p:cNvGrpSpPr>
              <a:grpSpLocks noChangeAspect="1"/>
            </p:cNvGrpSpPr>
            <p:nvPr/>
          </p:nvGrpSpPr>
          <p:grpSpPr>
            <a:xfrm>
              <a:off x="4463811" y="3674568"/>
              <a:ext cx="171082" cy="228600"/>
              <a:chOff x="-1525209" y="4908418"/>
              <a:chExt cx="198086" cy="264682"/>
            </a:xfrm>
          </p:grpSpPr>
          <p:sp>
            <p:nvSpPr>
              <p:cNvPr id="413" name="Freeform 157"/>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noAutofit/>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14" name="Rectangle 413"/>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415" name="Straight Connector 414"/>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6" name="Straight Connector 415"/>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7" name="Straight Connector 416"/>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8" name="Straight Connector 417"/>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9" name="Straight Connector 418"/>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20" name="Group 419"/>
          <p:cNvGrpSpPr/>
          <p:nvPr/>
        </p:nvGrpSpPr>
        <p:grpSpPr>
          <a:xfrm>
            <a:off x="4744901" y="2832322"/>
            <a:ext cx="369723" cy="369723"/>
            <a:chOff x="4297892" y="2841460"/>
            <a:chExt cx="502920" cy="502920"/>
          </a:xfrm>
        </p:grpSpPr>
        <p:sp>
          <p:nvSpPr>
            <p:cNvPr id="421" name="Oval 420"/>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22" name="Group 421"/>
            <p:cNvGrpSpPr>
              <a:grpSpLocks noChangeAspect="1"/>
            </p:cNvGrpSpPr>
            <p:nvPr/>
          </p:nvGrpSpPr>
          <p:grpSpPr>
            <a:xfrm>
              <a:off x="4457912" y="3026530"/>
              <a:ext cx="182880" cy="132780"/>
              <a:chOff x="-4119757" y="5792140"/>
              <a:chExt cx="226376" cy="164360"/>
            </a:xfrm>
          </p:grpSpPr>
          <p:sp>
            <p:nvSpPr>
              <p:cNvPr id="423" name="Rectangle 422"/>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24" name="Isosceles Triangle 150"/>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448" name="Group 447"/>
          <p:cNvGrpSpPr/>
          <p:nvPr/>
        </p:nvGrpSpPr>
        <p:grpSpPr>
          <a:xfrm>
            <a:off x="6874075" y="2822017"/>
            <a:ext cx="369723" cy="369723"/>
            <a:chOff x="4297892" y="4929305"/>
            <a:chExt cx="502920" cy="502920"/>
          </a:xfrm>
        </p:grpSpPr>
        <p:sp>
          <p:nvSpPr>
            <p:cNvPr id="449" name="Oval 448"/>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50" name="Group 449"/>
            <p:cNvGrpSpPr>
              <a:grpSpLocks noChangeAspect="1"/>
            </p:cNvGrpSpPr>
            <p:nvPr/>
          </p:nvGrpSpPr>
          <p:grpSpPr>
            <a:xfrm>
              <a:off x="4435052" y="5091258"/>
              <a:ext cx="228600" cy="179015"/>
              <a:chOff x="-2178049" y="6200634"/>
              <a:chExt cx="295707" cy="231567"/>
            </a:xfrm>
          </p:grpSpPr>
          <p:sp>
            <p:nvSpPr>
              <p:cNvPr id="451" name="Freeform 134"/>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452" name="Freeform 135"/>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458" name="Group 457"/>
          <p:cNvGrpSpPr/>
          <p:nvPr/>
        </p:nvGrpSpPr>
        <p:grpSpPr>
          <a:xfrm>
            <a:off x="6279443" y="3348765"/>
            <a:ext cx="369723" cy="369723"/>
            <a:chOff x="4297892" y="4233356"/>
            <a:chExt cx="502920" cy="502920"/>
          </a:xfrm>
        </p:grpSpPr>
        <p:sp>
          <p:nvSpPr>
            <p:cNvPr id="459" name="Oval 458"/>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60" name="Group 459"/>
            <p:cNvGrpSpPr>
              <a:grpSpLocks noChangeAspect="1"/>
            </p:cNvGrpSpPr>
            <p:nvPr/>
          </p:nvGrpSpPr>
          <p:grpSpPr>
            <a:xfrm>
              <a:off x="4433862" y="4381519"/>
              <a:ext cx="230981" cy="206595"/>
              <a:chOff x="-1320398" y="7123634"/>
              <a:chExt cx="302577" cy="270631"/>
            </a:xfrm>
            <a:noFill/>
          </p:grpSpPr>
          <p:sp>
            <p:nvSpPr>
              <p:cNvPr id="461" name="Oval 460"/>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62" name="Freeform 114"/>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63" name="Freeform 108"/>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64" name="Oval 113"/>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65" name="Freeform 114"/>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479" name="Group 478"/>
          <p:cNvGrpSpPr/>
          <p:nvPr/>
        </p:nvGrpSpPr>
        <p:grpSpPr>
          <a:xfrm>
            <a:off x="3537816" y="3959903"/>
            <a:ext cx="369723" cy="369723"/>
            <a:chOff x="4811474" y="5817220"/>
            <a:chExt cx="502920" cy="502920"/>
          </a:xfrm>
        </p:grpSpPr>
        <p:sp>
          <p:nvSpPr>
            <p:cNvPr id="480" name="Oval 479"/>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81" name="Group 480"/>
            <p:cNvGrpSpPr/>
            <p:nvPr/>
          </p:nvGrpSpPr>
          <p:grpSpPr>
            <a:xfrm>
              <a:off x="4994501" y="5972567"/>
              <a:ext cx="136866" cy="173176"/>
              <a:chOff x="4989898" y="5967253"/>
              <a:chExt cx="136866" cy="173176"/>
            </a:xfrm>
          </p:grpSpPr>
          <p:sp>
            <p:nvSpPr>
              <p:cNvPr id="482" name="Freeform 38"/>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grpSp>
            <p:nvGrpSpPr>
              <p:cNvPr id="483" name="Group 482"/>
              <p:cNvGrpSpPr/>
              <p:nvPr/>
            </p:nvGrpSpPr>
            <p:grpSpPr>
              <a:xfrm>
                <a:off x="4989898" y="5967253"/>
                <a:ext cx="136866" cy="173176"/>
                <a:chOff x="4989898" y="5967253"/>
                <a:chExt cx="136866" cy="173176"/>
              </a:xfrm>
            </p:grpSpPr>
            <p:sp>
              <p:nvSpPr>
                <p:cNvPr id="484" name="Line 37"/>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sp>
              <p:nvSpPr>
                <p:cNvPr id="485" name="Rectangle 39"/>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grpSp>
        </p:grpSp>
      </p:grpSp>
      <p:grpSp>
        <p:nvGrpSpPr>
          <p:cNvPr id="486" name="Group 485"/>
          <p:cNvGrpSpPr/>
          <p:nvPr/>
        </p:nvGrpSpPr>
        <p:grpSpPr>
          <a:xfrm>
            <a:off x="2691845" y="1267335"/>
            <a:ext cx="369723" cy="369723"/>
            <a:chOff x="3660732" y="2154621"/>
            <a:chExt cx="502920" cy="502920"/>
          </a:xfrm>
        </p:grpSpPr>
        <p:sp>
          <p:nvSpPr>
            <p:cNvPr id="487" name="Oval 486"/>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88" name="Group 4"/>
            <p:cNvGrpSpPr>
              <a:grpSpLocks noChangeAspect="1"/>
            </p:cNvGrpSpPr>
            <p:nvPr/>
          </p:nvGrpSpPr>
          <p:grpSpPr bwMode="auto">
            <a:xfrm>
              <a:off x="3827895" y="2292208"/>
              <a:ext cx="185124" cy="212054"/>
              <a:chOff x="3590" y="1796"/>
              <a:chExt cx="660" cy="756"/>
            </a:xfrm>
          </p:grpSpPr>
          <p:sp>
            <p:nvSpPr>
              <p:cNvPr id="489" name="Freeform 5"/>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0" name="Freeform 6"/>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1" name="Freeform 7"/>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2" name="Freeform 8"/>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3" name="Freeform 9"/>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94" name="Oval 10"/>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152773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48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86"/>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400"/>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400"/>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479"/>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479"/>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39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391"/>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420"/>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420"/>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458"/>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458"/>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410"/>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410"/>
                                        </p:tgtEl>
                                      </p:cBhvr>
                                      <p:by x="0" y="0"/>
                                    </p:animScale>
                                  </p:childTnLst>
                                </p:cTn>
                              </p:par>
                              <p:par>
                                <p:cTn id="33" presetID="1" presetClass="entr" presetSubtype="0" fill="hold" nodeType="withEffect">
                                  <p:stCondLst>
                                    <p:cond delay="0"/>
                                  </p:stCondLst>
                                  <p:childTnLst>
                                    <p:set>
                                      <p:cBhvr>
                                        <p:cTn id="34" dur="1" fill="hold">
                                          <p:stCondLst>
                                            <p:cond delay="499"/>
                                          </p:stCondLst>
                                        </p:cTn>
                                        <p:tgtEl>
                                          <p:spTgt spid="448"/>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448"/>
                                        </p:tgtEl>
                                      </p:cBhvr>
                                      <p:by x="0" y="0"/>
                                    </p:animScale>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4797" y="1394205"/>
            <a:ext cx="7373269" cy="3013165"/>
            <a:chOff x="931371" y="1895719"/>
            <a:chExt cx="10028158" cy="4098114"/>
          </a:xfrm>
        </p:grpSpPr>
        <p:sp>
          <p:nvSpPr>
            <p:cNvPr id="319" name="Mobile node 1"/>
            <p:cNvSpPr/>
            <p:nvPr/>
          </p:nvSpPr>
          <p:spPr bwMode="auto">
            <a:xfrm>
              <a:off x="931371" y="47782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0" name="Mobile node 1"/>
            <p:cNvSpPr/>
            <p:nvPr/>
          </p:nvSpPr>
          <p:spPr bwMode="auto">
            <a:xfrm>
              <a:off x="3978933" y="3894077"/>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1" name="Mobile node 1"/>
            <p:cNvSpPr/>
            <p:nvPr/>
          </p:nvSpPr>
          <p:spPr bwMode="auto">
            <a:xfrm>
              <a:off x="1259956" y="37245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2" name="Mobile node 1"/>
            <p:cNvSpPr/>
            <p:nvPr/>
          </p:nvSpPr>
          <p:spPr bwMode="auto">
            <a:xfrm>
              <a:off x="3766987" y="18957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3" name="Mobile node 1"/>
            <p:cNvSpPr/>
            <p:nvPr/>
          </p:nvSpPr>
          <p:spPr bwMode="auto">
            <a:xfrm>
              <a:off x="4299882" y="307656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4" name="Mobile node 1"/>
            <p:cNvSpPr/>
            <p:nvPr/>
          </p:nvSpPr>
          <p:spPr bwMode="auto">
            <a:xfrm>
              <a:off x="4966001" y="555331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5" name="Mobile node 1"/>
            <p:cNvSpPr/>
            <p:nvPr/>
          </p:nvSpPr>
          <p:spPr bwMode="auto">
            <a:xfrm>
              <a:off x="3736709" y="454808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6" name="Mobile node 1"/>
            <p:cNvSpPr/>
            <p:nvPr/>
          </p:nvSpPr>
          <p:spPr bwMode="auto">
            <a:xfrm>
              <a:off x="1823130" y="5716821"/>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7" name="Mobile node 1"/>
            <p:cNvSpPr/>
            <p:nvPr/>
          </p:nvSpPr>
          <p:spPr bwMode="auto">
            <a:xfrm>
              <a:off x="6025737" y="4832699"/>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8" name="Mobile node 1"/>
            <p:cNvSpPr/>
            <p:nvPr/>
          </p:nvSpPr>
          <p:spPr bwMode="auto">
            <a:xfrm>
              <a:off x="9495613" y="4009133"/>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29" name="Mobile node 1"/>
            <p:cNvSpPr/>
            <p:nvPr/>
          </p:nvSpPr>
          <p:spPr bwMode="auto">
            <a:xfrm>
              <a:off x="10730962" y="297967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0" name="Mobile node 1"/>
            <p:cNvSpPr/>
            <p:nvPr/>
          </p:nvSpPr>
          <p:spPr bwMode="auto">
            <a:xfrm>
              <a:off x="8641770" y="471158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1" name="Mobile node 1"/>
            <p:cNvSpPr/>
            <p:nvPr/>
          </p:nvSpPr>
          <p:spPr bwMode="auto">
            <a:xfrm>
              <a:off x="8811327" y="2701117"/>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2" name="Mobile node 1"/>
            <p:cNvSpPr/>
            <p:nvPr/>
          </p:nvSpPr>
          <p:spPr bwMode="auto">
            <a:xfrm>
              <a:off x="6879582" y="220455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3" name="Mobile node 1"/>
            <p:cNvSpPr/>
            <p:nvPr/>
          </p:nvSpPr>
          <p:spPr bwMode="auto">
            <a:xfrm>
              <a:off x="6582855" y="4069690"/>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4" name="Mobile node 1"/>
            <p:cNvSpPr/>
            <p:nvPr/>
          </p:nvSpPr>
          <p:spPr bwMode="auto">
            <a:xfrm>
              <a:off x="9441112" y="5765266"/>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35" name="Mobile node 1"/>
            <p:cNvSpPr/>
            <p:nvPr/>
          </p:nvSpPr>
          <p:spPr bwMode="auto">
            <a:xfrm>
              <a:off x="5196116" y="2343835"/>
              <a:ext cx="228567" cy="228567"/>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cxnSp>
        <p:nvCxnSpPr>
          <p:cNvPr id="778" name="Straight Connector 777"/>
          <p:cNvCxnSpPr/>
          <p:nvPr/>
        </p:nvCxnSpPr>
        <p:spPr>
          <a:xfrm flipH="1" flipV="1">
            <a:off x="1715052" y="3486791"/>
            <a:ext cx="952316" cy="784260"/>
          </a:xfrm>
          <a:prstGeom prst="line">
            <a:avLst/>
          </a:prstGeom>
          <a:noFill/>
          <a:ln w="19050" cap="flat" cmpd="sng" algn="ctr">
            <a:solidFill>
              <a:srgbClr val="E1E1E1"/>
            </a:solidFill>
            <a:prstDash val="solid"/>
            <a:headEnd type="none"/>
            <a:tailEnd type="none"/>
          </a:ln>
          <a:effectLst/>
        </p:spPr>
      </p:cxnSp>
      <p:cxnSp>
        <p:nvCxnSpPr>
          <p:cNvPr id="779" name="Straight Connector 778"/>
          <p:cNvCxnSpPr/>
          <p:nvPr/>
        </p:nvCxnSpPr>
        <p:spPr>
          <a:xfrm flipH="1">
            <a:off x="5804410" y="2926605"/>
            <a:ext cx="112037" cy="1456484"/>
          </a:xfrm>
          <a:prstGeom prst="line">
            <a:avLst/>
          </a:prstGeom>
          <a:noFill/>
          <a:ln w="19050" cap="flat" cmpd="sng" algn="ctr">
            <a:solidFill>
              <a:srgbClr val="E1E1E1"/>
            </a:solidFill>
            <a:prstDash val="solid"/>
            <a:headEnd type="none"/>
            <a:tailEnd type="none"/>
          </a:ln>
          <a:effectLst/>
        </p:spPr>
      </p:cxnSp>
      <p:cxnSp>
        <p:nvCxnSpPr>
          <p:cNvPr id="780" name="Straight Connector 779"/>
          <p:cNvCxnSpPr/>
          <p:nvPr/>
        </p:nvCxnSpPr>
        <p:spPr>
          <a:xfrm flipH="1">
            <a:off x="7821080" y="2310401"/>
            <a:ext cx="168055" cy="1456483"/>
          </a:xfrm>
          <a:prstGeom prst="line">
            <a:avLst/>
          </a:prstGeom>
          <a:noFill/>
          <a:ln w="19050" cap="flat" cmpd="sng" algn="ctr">
            <a:solidFill>
              <a:srgbClr val="E1E1E1"/>
            </a:solidFill>
            <a:prstDash val="solid"/>
            <a:headEnd type="none"/>
            <a:tailEnd type="none"/>
          </a:ln>
          <a:effectLst/>
        </p:spPr>
      </p:cxnSp>
      <p:cxnSp>
        <p:nvCxnSpPr>
          <p:cNvPr id="781" name="Straight Connector 780"/>
          <p:cNvCxnSpPr/>
          <p:nvPr/>
        </p:nvCxnSpPr>
        <p:spPr>
          <a:xfrm flipH="1" flipV="1">
            <a:off x="3899777" y="1806233"/>
            <a:ext cx="1008335" cy="1232409"/>
          </a:xfrm>
          <a:prstGeom prst="line">
            <a:avLst/>
          </a:prstGeom>
          <a:noFill/>
          <a:ln w="19050" cap="flat" cmpd="sng" algn="ctr">
            <a:solidFill>
              <a:srgbClr val="E1E1E1"/>
            </a:solidFill>
            <a:prstDash val="solid"/>
            <a:headEnd type="none"/>
            <a:tailEnd type="none"/>
          </a:ln>
          <a:effectLst/>
        </p:spPr>
      </p:cxnSp>
      <p:cxnSp>
        <p:nvCxnSpPr>
          <p:cNvPr id="782" name="Straight Connector 781"/>
          <p:cNvCxnSpPr/>
          <p:nvPr/>
        </p:nvCxnSpPr>
        <p:spPr>
          <a:xfrm flipV="1">
            <a:off x="3227554" y="1806233"/>
            <a:ext cx="672223" cy="560186"/>
          </a:xfrm>
          <a:prstGeom prst="line">
            <a:avLst/>
          </a:prstGeom>
          <a:noFill/>
          <a:ln w="19050" cap="flat" cmpd="sng" algn="ctr">
            <a:solidFill>
              <a:srgbClr val="E1E1E1"/>
            </a:solidFill>
            <a:prstDash val="solid"/>
            <a:headEnd type="none"/>
            <a:tailEnd type="none"/>
          </a:ln>
          <a:effectLst/>
        </p:spPr>
      </p:cxnSp>
      <p:cxnSp>
        <p:nvCxnSpPr>
          <p:cNvPr id="783" name="Straight Connector 782"/>
          <p:cNvCxnSpPr/>
          <p:nvPr/>
        </p:nvCxnSpPr>
        <p:spPr>
          <a:xfrm flipV="1">
            <a:off x="1410857" y="2870585"/>
            <a:ext cx="2320865" cy="1423351"/>
          </a:xfrm>
          <a:prstGeom prst="line">
            <a:avLst/>
          </a:prstGeom>
          <a:noFill/>
          <a:ln w="19050" cap="flat" cmpd="sng" algn="ctr">
            <a:solidFill>
              <a:srgbClr val="E1E1E1"/>
            </a:solidFill>
            <a:prstDash val="solid"/>
            <a:headEnd type="none"/>
            <a:tailEnd type="none"/>
          </a:ln>
          <a:effectLst/>
        </p:spPr>
      </p:cxnSp>
      <p:sp>
        <p:nvSpPr>
          <p:cNvPr id="784" name="TextBox 783"/>
          <p:cNvSpPr txBox="1"/>
          <p:nvPr/>
        </p:nvSpPr>
        <p:spPr>
          <a:xfrm>
            <a:off x="211292" y="640215"/>
            <a:ext cx="7696728" cy="461639"/>
          </a:xfrm>
          <a:prstGeom prst="rect">
            <a:avLst/>
          </a:prstGeom>
          <a:noFill/>
        </p:spPr>
        <p:txBody>
          <a:bodyPr wrap="square" lIns="134445" tIns="107556" rIns="134445" bIns="107556" rtlCol="0">
            <a:spAutoFit/>
          </a:bodyPr>
          <a:lstStyle/>
          <a:p>
            <a:pPr defTabSz="672229">
              <a:lnSpc>
                <a:spcPct val="90000"/>
              </a:lnSpc>
              <a:spcAft>
                <a:spcPts val="441"/>
              </a:spcAft>
              <a:defRPr/>
            </a:pPr>
            <a:r>
              <a:rPr lang="en-US" sz="1765" kern="0" spc="-22" dirty="0">
                <a:solidFill>
                  <a:srgbClr val="0078D7"/>
                </a:solidFill>
              </a:rPr>
              <a:t>Dynamics 365 </a:t>
            </a:r>
            <a:r>
              <a:rPr lang="en-US" sz="1765" kern="0" spc="-22" dirty="0">
                <a:gradFill>
                  <a:gsLst>
                    <a:gs pos="77876">
                      <a:srgbClr val="FFFFFF">
                        <a:lumMod val="65000"/>
                      </a:srgbClr>
                    </a:gs>
                    <a:gs pos="48673">
                      <a:srgbClr val="FFFFFF">
                        <a:lumMod val="65000"/>
                      </a:srgbClr>
                    </a:gs>
                  </a:gsLst>
                </a:gradFill>
              </a:rPr>
              <a:t>+</a:t>
            </a:r>
            <a:r>
              <a:rPr lang="en-US" sz="1765" kern="0" spc="-22" dirty="0">
                <a:solidFill>
                  <a:srgbClr val="FF0000"/>
                </a:solidFill>
              </a:rPr>
              <a:t> </a:t>
            </a:r>
            <a:r>
              <a:rPr lang="en-US" sz="1765" kern="0" spc="-22" dirty="0">
                <a:gradFill>
                  <a:gsLst>
                    <a:gs pos="75221">
                      <a:srgbClr val="DC3C00"/>
                    </a:gs>
                    <a:gs pos="43000">
                      <a:srgbClr val="DC3C00"/>
                    </a:gs>
                  </a:gsLst>
                  <a:lin ang="5400000" scaled="1"/>
                </a:gradFill>
              </a:rPr>
              <a:t>Office 365</a:t>
            </a:r>
            <a:r>
              <a:rPr lang="en-US" sz="1765" kern="0" spc="-22" dirty="0">
                <a:gradFill>
                  <a:gsLst>
                    <a:gs pos="89381">
                      <a:srgbClr val="0078D7"/>
                    </a:gs>
                    <a:gs pos="75221">
                      <a:srgbClr val="0078D7"/>
                    </a:gs>
                  </a:gsLst>
                  <a:lin ang="5400000" scaled="1"/>
                </a:gradFill>
              </a:rPr>
              <a:t> </a:t>
            </a:r>
            <a:r>
              <a:rPr lang="en-US" sz="1765" kern="0" spc="-22" dirty="0">
                <a:gradFill>
                  <a:gsLst>
                    <a:gs pos="77876">
                      <a:srgbClr val="FFFFFF">
                        <a:lumMod val="65000"/>
                      </a:srgbClr>
                    </a:gs>
                    <a:gs pos="48673">
                      <a:srgbClr val="FFFFFF">
                        <a:lumMod val="65000"/>
                      </a:srgbClr>
                    </a:gs>
                  </a:gsLst>
                </a:gradFill>
              </a:rPr>
              <a:t>+</a:t>
            </a:r>
            <a:r>
              <a:rPr lang="en-US" sz="1765" kern="0" spc="-22" dirty="0">
                <a:solidFill>
                  <a:srgbClr val="FF0000"/>
                </a:solidFill>
              </a:rPr>
              <a:t> </a:t>
            </a:r>
            <a:r>
              <a:rPr lang="en-US" sz="1765" kern="0" spc="-22" dirty="0">
                <a:gradFill>
                  <a:gsLst>
                    <a:gs pos="48673">
                      <a:srgbClr val="5C2D91"/>
                    </a:gs>
                    <a:gs pos="75221">
                      <a:srgbClr val="5C2D91"/>
                    </a:gs>
                  </a:gsLst>
                  <a:lin ang="5400000" scaled="1"/>
                </a:gradFill>
              </a:rPr>
              <a:t>Partner Industry Solutions</a:t>
            </a:r>
            <a:endParaRPr lang="en-US" sz="1765" kern="0" spc="-22" dirty="0">
              <a:gradFill>
                <a:gsLst>
                  <a:gs pos="17699">
                    <a:srgbClr val="0078D7"/>
                  </a:gs>
                  <a:gs pos="48673">
                    <a:srgbClr val="0078D7"/>
                  </a:gs>
                </a:gsLst>
                <a:lin ang="5400000" scaled="1"/>
              </a:gradFill>
            </a:endParaRPr>
          </a:p>
        </p:txBody>
      </p:sp>
      <p:sp>
        <p:nvSpPr>
          <p:cNvPr id="785" name="Mobile node 1"/>
          <p:cNvSpPr/>
          <p:nvPr/>
        </p:nvSpPr>
        <p:spPr bwMode="auto">
          <a:xfrm>
            <a:off x="5612358" y="4368013"/>
            <a:ext cx="6722" cy="6722"/>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6" name="Mobile node 1"/>
          <p:cNvSpPr/>
          <p:nvPr/>
        </p:nvSpPr>
        <p:spPr bwMode="auto">
          <a:xfrm>
            <a:off x="684798" y="3513583"/>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7" name="Mobile node 1"/>
          <p:cNvSpPr/>
          <p:nvPr/>
        </p:nvSpPr>
        <p:spPr bwMode="auto">
          <a:xfrm>
            <a:off x="5995185" y="1292308"/>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8" name="Mobile node 1"/>
          <p:cNvSpPr/>
          <p:nvPr/>
        </p:nvSpPr>
        <p:spPr bwMode="auto">
          <a:xfrm>
            <a:off x="8313454" y="2941347"/>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89" name="Mobile node 1"/>
          <p:cNvSpPr/>
          <p:nvPr/>
        </p:nvSpPr>
        <p:spPr bwMode="auto">
          <a:xfrm>
            <a:off x="2925538" y="2863511"/>
            <a:ext cx="168055" cy="168055"/>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790" name="Straight Connector 789"/>
          <p:cNvCxnSpPr/>
          <p:nvPr/>
        </p:nvCxnSpPr>
        <p:spPr>
          <a:xfrm>
            <a:off x="1266903" y="1806232"/>
            <a:ext cx="1120371" cy="728242"/>
          </a:xfrm>
          <a:prstGeom prst="line">
            <a:avLst/>
          </a:prstGeom>
          <a:noFill/>
          <a:ln w="19050" cap="flat" cmpd="sng" algn="ctr">
            <a:solidFill>
              <a:srgbClr val="E1E1E1"/>
            </a:solidFill>
            <a:prstDash val="solid"/>
            <a:headEnd type="none"/>
            <a:tailEnd type="none"/>
          </a:ln>
          <a:effectLst/>
        </p:spPr>
      </p:cxnSp>
      <p:cxnSp>
        <p:nvCxnSpPr>
          <p:cNvPr id="791" name="Straight Connector 790"/>
          <p:cNvCxnSpPr/>
          <p:nvPr/>
        </p:nvCxnSpPr>
        <p:spPr>
          <a:xfrm flipV="1">
            <a:off x="1322921" y="1470122"/>
            <a:ext cx="1568521" cy="336111"/>
          </a:xfrm>
          <a:prstGeom prst="line">
            <a:avLst/>
          </a:prstGeom>
          <a:noFill/>
          <a:ln w="19050" cap="flat" cmpd="sng" algn="ctr">
            <a:solidFill>
              <a:srgbClr val="E1E1E1"/>
            </a:solidFill>
            <a:prstDash val="solid"/>
            <a:headEnd type="none"/>
            <a:tailEnd type="none"/>
          </a:ln>
          <a:effectLst/>
        </p:spPr>
      </p:cxnSp>
      <p:cxnSp>
        <p:nvCxnSpPr>
          <p:cNvPr id="792" name="Straight Connector 791"/>
          <p:cNvCxnSpPr/>
          <p:nvPr/>
        </p:nvCxnSpPr>
        <p:spPr>
          <a:xfrm flipH="1" flipV="1">
            <a:off x="2872212" y="1488135"/>
            <a:ext cx="355341" cy="822265"/>
          </a:xfrm>
          <a:prstGeom prst="line">
            <a:avLst/>
          </a:prstGeom>
          <a:noFill/>
          <a:ln w="19050" cap="flat" cmpd="sng" algn="ctr">
            <a:solidFill>
              <a:srgbClr val="E1E1E1"/>
            </a:solidFill>
            <a:prstDash val="solid"/>
            <a:headEnd type="none"/>
            <a:tailEnd type="none"/>
          </a:ln>
          <a:effectLst/>
        </p:spPr>
      </p:cxnSp>
      <p:cxnSp>
        <p:nvCxnSpPr>
          <p:cNvPr id="793" name="Straight Connector 792"/>
          <p:cNvCxnSpPr/>
          <p:nvPr/>
        </p:nvCxnSpPr>
        <p:spPr>
          <a:xfrm flipH="1">
            <a:off x="1434958" y="3430772"/>
            <a:ext cx="336112" cy="840279"/>
          </a:xfrm>
          <a:prstGeom prst="line">
            <a:avLst/>
          </a:prstGeom>
          <a:noFill/>
          <a:ln w="19050" cap="flat" cmpd="sng" algn="ctr">
            <a:solidFill>
              <a:srgbClr val="E1E1E1"/>
            </a:solidFill>
            <a:prstDash val="solid"/>
            <a:headEnd type="none"/>
            <a:tailEnd type="none"/>
          </a:ln>
          <a:effectLst/>
        </p:spPr>
      </p:cxnSp>
      <p:cxnSp>
        <p:nvCxnSpPr>
          <p:cNvPr id="794" name="Straight Connector 793"/>
          <p:cNvCxnSpPr/>
          <p:nvPr/>
        </p:nvCxnSpPr>
        <p:spPr>
          <a:xfrm flipH="1" flipV="1">
            <a:off x="2891443" y="1470120"/>
            <a:ext cx="1008335" cy="336112"/>
          </a:xfrm>
          <a:prstGeom prst="line">
            <a:avLst/>
          </a:prstGeom>
          <a:noFill/>
          <a:ln w="19050" cap="flat" cmpd="sng" algn="ctr">
            <a:solidFill>
              <a:srgbClr val="E1E1E1"/>
            </a:solidFill>
            <a:prstDash val="solid"/>
            <a:headEnd type="none"/>
            <a:tailEnd type="none"/>
          </a:ln>
          <a:effectLst/>
        </p:spPr>
      </p:cxnSp>
      <p:cxnSp>
        <p:nvCxnSpPr>
          <p:cNvPr id="795" name="Straight Connector 794"/>
          <p:cNvCxnSpPr/>
          <p:nvPr/>
        </p:nvCxnSpPr>
        <p:spPr>
          <a:xfrm flipV="1">
            <a:off x="5132186" y="1694195"/>
            <a:ext cx="0" cy="784261"/>
          </a:xfrm>
          <a:prstGeom prst="line">
            <a:avLst/>
          </a:prstGeom>
          <a:noFill/>
          <a:ln w="19050" cap="flat" cmpd="sng" algn="ctr">
            <a:solidFill>
              <a:srgbClr val="E1E1E1"/>
            </a:solidFill>
            <a:prstDash val="solid"/>
            <a:headEnd type="none"/>
            <a:tailEnd type="none"/>
          </a:ln>
          <a:effectLst/>
        </p:spPr>
      </p:cxnSp>
      <p:cxnSp>
        <p:nvCxnSpPr>
          <p:cNvPr id="796" name="Straight Connector 795"/>
          <p:cNvCxnSpPr/>
          <p:nvPr/>
        </p:nvCxnSpPr>
        <p:spPr>
          <a:xfrm flipH="1" flipV="1">
            <a:off x="5132186" y="1694196"/>
            <a:ext cx="1456484" cy="392130"/>
          </a:xfrm>
          <a:prstGeom prst="line">
            <a:avLst/>
          </a:prstGeom>
          <a:noFill/>
          <a:ln w="19050" cap="flat" cmpd="sng" algn="ctr">
            <a:solidFill>
              <a:srgbClr val="E1E1E1"/>
            </a:solidFill>
            <a:prstDash val="solid"/>
            <a:headEnd type="none"/>
            <a:tailEnd type="none"/>
          </a:ln>
          <a:effectLst/>
        </p:spPr>
      </p:cxnSp>
      <p:cxnSp>
        <p:nvCxnSpPr>
          <p:cNvPr id="797" name="Straight Connector 796"/>
          <p:cNvCxnSpPr/>
          <p:nvPr/>
        </p:nvCxnSpPr>
        <p:spPr>
          <a:xfrm flipV="1">
            <a:off x="5916447" y="1358083"/>
            <a:ext cx="1232409" cy="1512502"/>
          </a:xfrm>
          <a:prstGeom prst="line">
            <a:avLst/>
          </a:prstGeom>
          <a:noFill/>
          <a:ln w="19050" cap="flat" cmpd="sng" algn="ctr">
            <a:solidFill>
              <a:srgbClr val="E1E1E1"/>
            </a:solidFill>
            <a:prstDash val="solid"/>
            <a:headEnd type="none"/>
            <a:tailEnd type="none"/>
          </a:ln>
          <a:effectLst/>
        </p:spPr>
      </p:cxnSp>
      <p:cxnSp>
        <p:nvCxnSpPr>
          <p:cNvPr id="798" name="Straight Connector 797"/>
          <p:cNvCxnSpPr/>
          <p:nvPr/>
        </p:nvCxnSpPr>
        <p:spPr>
          <a:xfrm flipH="1" flipV="1">
            <a:off x="7148856" y="1358084"/>
            <a:ext cx="840279" cy="896298"/>
          </a:xfrm>
          <a:prstGeom prst="line">
            <a:avLst/>
          </a:prstGeom>
          <a:noFill/>
          <a:ln w="19050" cap="flat" cmpd="sng" algn="ctr">
            <a:solidFill>
              <a:srgbClr val="E1E1E1"/>
            </a:solidFill>
            <a:prstDash val="solid"/>
            <a:headEnd type="none"/>
            <a:tailEnd type="none"/>
          </a:ln>
          <a:effectLst/>
        </p:spPr>
      </p:cxnSp>
      <p:cxnSp>
        <p:nvCxnSpPr>
          <p:cNvPr id="799" name="Straight Connector 798"/>
          <p:cNvCxnSpPr>
            <a:stCxn id="956" idx="4"/>
          </p:cNvCxnSpPr>
          <p:nvPr/>
        </p:nvCxnSpPr>
        <p:spPr>
          <a:xfrm flipH="1">
            <a:off x="5804410" y="3510387"/>
            <a:ext cx="667509" cy="816682"/>
          </a:xfrm>
          <a:prstGeom prst="line">
            <a:avLst/>
          </a:prstGeom>
          <a:noFill/>
          <a:ln w="19050" cap="flat" cmpd="sng" algn="ctr">
            <a:solidFill>
              <a:srgbClr val="E1E1E1"/>
            </a:solidFill>
            <a:prstDash val="solid"/>
            <a:headEnd type="none"/>
            <a:tailEnd type="none"/>
          </a:ln>
          <a:effectLst/>
        </p:spPr>
      </p:cxnSp>
      <p:cxnSp>
        <p:nvCxnSpPr>
          <p:cNvPr id="800" name="Straight Connector 799"/>
          <p:cNvCxnSpPr/>
          <p:nvPr/>
        </p:nvCxnSpPr>
        <p:spPr>
          <a:xfrm flipH="1" flipV="1">
            <a:off x="7036819" y="3038642"/>
            <a:ext cx="784261" cy="672223"/>
          </a:xfrm>
          <a:prstGeom prst="line">
            <a:avLst/>
          </a:prstGeom>
          <a:noFill/>
          <a:ln w="19050" cap="flat" cmpd="sng" algn="ctr">
            <a:solidFill>
              <a:srgbClr val="E1E1E1"/>
            </a:solidFill>
            <a:prstDash val="solid"/>
            <a:headEnd type="none"/>
            <a:tailEnd type="none"/>
          </a:ln>
          <a:effectLst/>
        </p:spPr>
      </p:cxnSp>
      <p:cxnSp>
        <p:nvCxnSpPr>
          <p:cNvPr id="801" name="Straight Connector 800"/>
          <p:cNvCxnSpPr/>
          <p:nvPr/>
        </p:nvCxnSpPr>
        <p:spPr>
          <a:xfrm>
            <a:off x="4908112" y="3038642"/>
            <a:ext cx="896298" cy="1288428"/>
          </a:xfrm>
          <a:prstGeom prst="line">
            <a:avLst/>
          </a:prstGeom>
          <a:noFill/>
          <a:ln w="19050" cap="flat" cmpd="sng" algn="ctr">
            <a:solidFill>
              <a:srgbClr val="E1E1E1"/>
            </a:solidFill>
            <a:prstDash val="solid"/>
            <a:headEnd type="none"/>
            <a:tailEnd type="none"/>
          </a:ln>
          <a:effectLst/>
        </p:spPr>
      </p:cxnSp>
      <p:cxnSp>
        <p:nvCxnSpPr>
          <p:cNvPr id="802" name="Straight Connector 801"/>
          <p:cNvCxnSpPr/>
          <p:nvPr/>
        </p:nvCxnSpPr>
        <p:spPr>
          <a:xfrm>
            <a:off x="3788907" y="2981456"/>
            <a:ext cx="727075" cy="617371"/>
          </a:xfrm>
          <a:prstGeom prst="line">
            <a:avLst/>
          </a:prstGeom>
          <a:noFill/>
          <a:ln w="19050" cap="flat" cmpd="sng" algn="ctr">
            <a:solidFill>
              <a:srgbClr val="E1E1E1"/>
            </a:solidFill>
            <a:prstDash val="solid"/>
            <a:headEnd type="none"/>
            <a:tailEnd type="none"/>
          </a:ln>
          <a:effectLst/>
        </p:spPr>
      </p:cxnSp>
      <p:cxnSp>
        <p:nvCxnSpPr>
          <p:cNvPr id="803" name="Straight Connector 802"/>
          <p:cNvCxnSpPr/>
          <p:nvPr/>
        </p:nvCxnSpPr>
        <p:spPr>
          <a:xfrm flipH="1">
            <a:off x="3731721" y="2310400"/>
            <a:ext cx="1456484" cy="560186"/>
          </a:xfrm>
          <a:prstGeom prst="line">
            <a:avLst/>
          </a:prstGeom>
          <a:noFill/>
          <a:ln w="19050" cap="flat" cmpd="sng" algn="ctr">
            <a:solidFill>
              <a:srgbClr val="E1E1E1"/>
            </a:solidFill>
            <a:prstDash val="solid"/>
            <a:headEnd type="none"/>
            <a:tailEnd type="none"/>
          </a:ln>
          <a:effectLst/>
        </p:spPr>
      </p:cxnSp>
      <p:cxnSp>
        <p:nvCxnSpPr>
          <p:cNvPr id="804" name="Straight Connector 803"/>
          <p:cNvCxnSpPr/>
          <p:nvPr/>
        </p:nvCxnSpPr>
        <p:spPr>
          <a:xfrm>
            <a:off x="762736" y="3598829"/>
            <a:ext cx="664917" cy="723370"/>
          </a:xfrm>
          <a:prstGeom prst="line">
            <a:avLst/>
          </a:prstGeom>
          <a:noFill/>
          <a:ln w="19050" cap="flat" cmpd="sng" algn="ctr">
            <a:solidFill>
              <a:srgbClr val="E1E1E1"/>
            </a:solidFill>
            <a:prstDash val="solid"/>
            <a:headEnd type="none"/>
            <a:tailEnd type="none"/>
          </a:ln>
          <a:effectLst/>
        </p:spPr>
      </p:cxnSp>
      <p:cxnSp>
        <p:nvCxnSpPr>
          <p:cNvPr id="805" name="Straight Connector 804"/>
          <p:cNvCxnSpPr/>
          <p:nvPr/>
        </p:nvCxnSpPr>
        <p:spPr>
          <a:xfrm flipH="1">
            <a:off x="5804410" y="4327070"/>
            <a:ext cx="1232409" cy="0"/>
          </a:xfrm>
          <a:prstGeom prst="line">
            <a:avLst/>
          </a:prstGeom>
          <a:noFill/>
          <a:ln w="19050" cap="flat" cmpd="sng" algn="ctr">
            <a:solidFill>
              <a:srgbClr val="E1E1E1"/>
            </a:solidFill>
            <a:prstDash val="solid"/>
            <a:headEnd type="none"/>
            <a:tailEnd type="none"/>
          </a:ln>
          <a:effectLst/>
        </p:spPr>
      </p:cxnSp>
      <p:cxnSp>
        <p:nvCxnSpPr>
          <p:cNvPr id="806" name="Straight Connector 805"/>
          <p:cNvCxnSpPr/>
          <p:nvPr/>
        </p:nvCxnSpPr>
        <p:spPr>
          <a:xfrm>
            <a:off x="6072326" y="1370261"/>
            <a:ext cx="952316" cy="0"/>
          </a:xfrm>
          <a:prstGeom prst="line">
            <a:avLst/>
          </a:prstGeom>
          <a:noFill/>
          <a:ln w="19050" cap="flat" cmpd="sng" algn="ctr">
            <a:solidFill>
              <a:srgbClr val="E1E1E1"/>
            </a:solidFill>
            <a:prstDash val="solid"/>
            <a:headEnd type="none"/>
            <a:tailEnd type="none"/>
          </a:ln>
          <a:effectLst/>
        </p:spPr>
      </p:cxnSp>
      <p:cxnSp>
        <p:nvCxnSpPr>
          <p:cNvPr id="807" name="Straight Connector 806"/>
          <p:cNvCxnSpPr/>
          <p:nvPr/>
        </p:nvCxnSpPr>
        <p:spPr>
          <a:xfrm flipH="1" flipV="1">
            <a:off x="2387275" y="2534475"/>
            <a:ext cx="616205" cy="392130"/>
          </a:xfrm>
          <a:prstGeom prst="line">
            <a:avLst/>
          </a:prstGeom>
          <a:noFill/>
          <a:ln w="19050" cap="flat" cmpd="sng" algn="ctr">
            <a:solidFill>
              <a:srgbClr val="E1E1E1"/>
            </a:solidFill>
            <a:prstDash val="solid"/>
            <a:headEnd type="none"/>
            <a:tailEnd type="none"/>
          </a:ln>
          <a:effectLst/>
        </p:spPr>
      </p:cxnSp>
      <p:cxnSp>
        <p:nvCxnSpPr>
          <p:cNvPr id="808" name="Straight Connector 807"/>
          <p:cNvCxnSpPr/>
          <p:nvPr/>
        </p:nvCxnSpPr>
        <p:spPr>
          <a:xfrm flipV="1">
            <a:off x="1771070" y="2515763"/>
            <a:ext cx="601243" cy="915010"/>
          </a:xfrm>
          <a:prstGeom prst="line">
            <a:avLst/>
          </a:prstGeom>
          <a:noFill/>
          <a:ln w="19050" cap="flat" cmpd="sng" algn="ctr">
            <a:solidFill>
              <a:srgbClr val="E1E1E1"/>
            </a:solidFill>
            <a:prstDash val="solid"/>
            <a:headEnd type="none"/>
            <a:tailEnd type="none"/>
          </a:ln>
          <a:effectLst/>
        </p:spPr>
      </p:cxnSp>
      <p:cxnSp>
        <p:nvCxnSpPr>
          <p:cNvPr id="809" name="Straight Connector 808"/>
          <p:cNvCxnSpPr/>
          <p:nvPr/>
        </p:nvCxnSpPr>
        <p:spPr>
          <a:xfrm flipH="1">
            <a:off x="762735" y="1806233"/>
            <a:ext cx="560186" cy="1792595"/>
          </a:xfrm>
          <a:prstGeom prst="line">
            <a:avLst/>
          </a:prstGeom>
          <a:noFill/>
          <a:ln w="19050" cap="flat" cmpd="sng" algn="ctr">
            <a:solidFill>
              <a:srgbClr val="E1E1E1"/>
            </a:solidFill>
            <a:prstDash val="solid"/>
            <a:headEnd type="none"/>
            <a:tailEnd type="none"/>
          </a:ln>
          <a:effectLst/>
        </p:spPr>
      </p:cxnSp>
      <p:cxnSp>
        <p:nvCxnSpPr>
          <p:cNvPr id="810" name="Straight Connector 809"/>
          <p:cNvCxnSpPr>
            <a:stCxn id="906" idx="2"/>
          </p:cNvCxnSpPr>
          <p:nvPr/>
        </p:nvCxnSpPr>
        <p:spPr>
          <a:xfrm flipH="1">
            <a:off x="4515982" y="3065990"/>
            <a:ext cx="413745" cy="532838"/>
          </a:xfrm>
          <a:prstGeom prst="line">
            <a:avLst/>
          </a:prstGeom>
          <a:noFill/>
          <a:ln w="19050" cap="flat" cmpd="sng" algn="ctr">
            <a:solidFill>
              <a:srgbClr val="E1E1E1"/>
            </a:solidFill>
            <a:prstDash val="solid"/>
            <a:headEnd type="none"/>
            <a:tailEnd type="none"/>
          </a:ln>
          <a:effectLst/>
        </p:spPr>
      </p:cxnSp>
      <p:cxnSp>
        <p:nvCxnSpPr>
          <p:cNvPr id="811" name="Straight Connector 810"/>
          <p:cNvCxnSpPr/>
          <p:nvPr/>
        </p:nvCxnSpPr>
        <p:spPr>
          <a:xfrm>
            <a:off x="3899776" y="1806233"/>
            <a:ext cx="1288428" cy="504168"/>
          </a:xfrm>
          <a:prstGeom prst="line">
            <a:avLst/>
          </a:prstGeom>
          <a:noFill/>
          <a:ln w="19050" cap="flat" cmpd="sng" algn="ctr">
            <a:solidFill>
              <a:srgbClr val="E1E1E1"/>
            </a:solidFill>
            <a:prstDash val="solid"/>
            <a:headEnd type="none"/>
            <a:tailEnd type="none"/>
          </a:ln>
          <a:effectLst/>
        </p:spPr>
      </p:cxnSp>
      <p:cxnSp>
        <p:nvCxnSpPr>
          <p:cNvPr id="812" name="Straight Connector 811"/>
          <p:cNvCxnSpPr/>
          <p:nvPr/>
        </p:nvCxnSpPr>
        <p:spPr>
          <a:xfrm>
            <a:off x="4515982" y="3654847"/>
            <a:ext cx="1288428" cy="672223"/>
          </a:xfrm>
          <a:prstGeom prst="line">
            <a:avLst/>
          </a:prstGeom>
          <a:noFill/>
          <a:ln w="19050" cap="flat" cmpd="sng" algn="ctr">
            <a:solidFill>
              <a:srgbClr val="E1E1E1"/>
            </a:solidFill>
            <a:prstDash val="solid"/>
            <a:headEnd type="none"/>
            <a:tailEnd type="none"/>
          </a:ln>
          <a:effectLst/>
        </p:spPr>
      </p:cxnSp>
      <p:cxnSp>
        <p:nvCxnSpPr>
          <p:cNvPr id="813" name="Straight Connector 812"/>
          <p:cNvCxnSpPr/>
          <p:nvPr/>
        </p:nvCxnSpPr>
        <p:spPr>
          <a:xfrm flipH="1">
            <a:off x="2387275" y="2366418"/>
            <a:ext cx="840279" cy="168055"/>
          </a:xfrm>
          <a:prstGeom prst="line">
            <a:avLst/>
          </a:prstGeom>
          <a:noFill/>
          <a:ln w="19050" cap="flat" cmpd="sng" algn="ctr">
            <a:solidFill>
              <a:srgbClr val="E1E1E1"/>
            </a:solidFill>
            <a:prstDash val="solid"/>
            <a:headEnd type="none"/>
            <a:tailEnd type="none"/>
          </a:ln>
          <a:effectLst/>
        </p:spPr>
      </p:cxnSp>
      <p:cxnSp>
        <p:nvCxnSpPr>
          <p:cNvPr id="814" name="Straight Connector 813"/>
          <p:cNvCxnSpPr/>
          <p:nvPr/>
        </p:nvCxnSpPr>
        <p:spPr>
          <a:xfrm flipV="1">
            <a:off x="5188205" y="1358084"/>
            <a:ext cx="1960651" cy="1008335"/>
          </a:xfrm>
          <a:prstGeom prst="line">
            <a:avLst/>
          </a:prstGeom>
          <a:noFill/>
          <a:ln w="19050" cap="flat" cmpd="sng" algn="ctr">
            <a:solidFill>
              <a:srgbClr val="E1E1E1"/>
            </a:solidFill>
            <a:prstDash val="solid"/>
            <a:headEnd type="none"/>
            <a:tailEnd type="none"/>
          </a:ln>
          <a:effectLst/>
        </p:spPr>
      </p:cxnSp>
      <p:cxnSp>
        <p:nvCxnSpPr>
          <p:cNvPr id="815" name="Straight Connector 814"/>
          <p:cNvCxnSpPr/>
          <p:nvPr/>
        </p:nvCxnSpPr>
        <p:spPr>
          <a:xfrm>
            <a:off x="5188205" y="2366419"/>
            <a:ext cx="728242" cy="504168"/>
          </a:xfrm>
          <a:prstGeom prst="line">
            <a:avLst/>
          </a:prstGeom>
          <a:noFill/>
          <a:ln w="19050" cap="flat" cmpd="sng" algn="ctr">
            <a:solidFill>
              <a:srgbClr val="E1E1E1"/>
            </a:solidFill>
            <a:prstDash val="solid"/>
            <a:headEnd type="none"/>
            <a:tailEnd type="none"/>
          </a:ln>
          <a:effectLst/>
        </p:spPr>
      </p:cxnSp>
      <p:cxnSp>
        <p:nvCxnSpPr>
          <p:cNvPr id="816" name="Straight Connector 815"/>
          <p:cNvCxnSpPr/>
          <p:nvPr/>
        </p:nvCxnSpPr>
        <p:spPr>
          <a:xfrm flipH="1">
            <a:off x="1042830" y="1470120"/>
            <a:ext cx="1848612" cy="1344447"/>
          </a:xfrm>
          <a:prstGeom prst="line">
            <a:avLst/>
          </a:prstGeom>
          <a:noFill/>
          <a:ln w="19050" cap="flat" cmpd="sng" algn="ctr">
            <a:solidFill>
              <a:srgbClr val="E1E1E1"/>
            </a:solidFill>
            <a:prstDash val="solid"/>
            <a:headEnd type="none"/>
            <a:tailEnd type="none"/>
          </a:ln>
          <a:effectLst/>
        </p:spPr>
      </p:cxnSp>
      <p:cxnSp>
        <p:nvCxnSpPr>
          <p:cNvPr id="817" name="Straight Connector 816"/>
          <p:cNvCxnSpPr/>
          <p:nvPr/>
        </p:nvCxnSpPr>
        <p:spPr>
          <a:xfrm flipV="1">
            <a:off x="7821080" y="3038642"/>
            <a:ext cx="560186" cy="672223"/>
          </a:xfrm>
          <a:prstGeom prst="line">
            <a:avLst/>
          </a:prstGeom>
          <a:noFill/>
          <a:ln w="19050" cap="flat" cmpd="sng" algn="ctr">
            <a:solidFill>
              <a:srgbClr val="E1E1E1"/>
            </a:solidFill>
            <a:prstDash val="solid"/>
            <a:headEnd type="none"/>
            <a:tailEnd type="none"/>
          </a:ln>
          <a:effectLst/>
        </p:spPr>
      </p:cxnSp>
      <p:grpSp>
        <p:nvGrpSpPr>
          <p:cNvPr id="827" name="Group 826"/>
          <p:cNvGrpSpPr/>
          <p:nvPr/>
        </p:nvGrpSpPr>
        <p:grpSpPr>
          <a:xfrm>
            <a:off x="6952722" y="1202738"/>
            <a:ext cx="369723" cy="369723"/>
            <a:chOff x="457200" y="4929305"/>
            <a:chExt cx="502920" cy="502920"/>
          </a:xfrm>
        </p:grpSpPr>
        <p:sp>
          <p:nvSpPr>
            <p:cNvPr id="828" name="Oval 827"/>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29" name="Group 828"/>
            <p:cNvGrpSpPr/>
            <p:nvPr/>
          </p:nvGrpSpPr>
          <p:grpSpPr>
            <a:xfrm>
              <a:off x="603152" y="5089325"/>
              <a:ext cx="211016" cy="182880"/>
              <a:chOff x="148012" y="5019857"/>
              <a:chExt cx="211016" cy="182880"/>
            </a:xfrm>
          </p:grpSpPr>
          <p:sp>
            <p:nvSpPr>
              <p:cNvPr id="830" name="Line 29"/>
              <p:cNvSpPr>
                <a:spLocks noChangeShapeType="1"/>
              </p:cNvSpPr>
              <p:nvPr/>
            </p:nvSpPr>
            <p:spPr bwMode="auto">
              <a:xfrm>
                <a:off x="199738" y="5122392"/>
                <a:ext cx="0" cy="27117"/>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1" name="Line 30"/>
              <p:cNvSpPr>
                <a:spLocks noChangeShapeType="1"/>
              </p:cNvSpPr>
              <p:nvPr/>
            </p:nvSpPr>
            <p:spPr bwMode="auto">
              <a:xfrm>
                <a:off x="199738" y="5120132"/>
                <a:ext cx="0" cy="28473"/>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2" name="Freeform 31"/>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3" name="Freeform 32"/>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4" name="Rectangle 5"/>
              <p:cNvSpPr>
                <a:spLocks noChangeArrowheads="1"/>
              </p:cNvSpPr>
              <p:nvPr/>
            </p:nvSpPr>
            <p:spPr bwMode="auto">
              <a:xfrm>
                <a:off x="148012" y="5019857"/>
                <a:ext cx="211016" cy="182880"/>
              </a:xfrm>
              <a:prstGeom prst="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5" name="Line 6"/>
              <p:cNvSpPr>
                <a:spLocks noChangeShapeType="1"/>
              </p:cNvSpPr>
              <p:nvPr/>
            </p:nvSpPr>
            <p:spPr bwMode="auto">
              <a:xfrm>
                <a:off x="148012" y="5073113"/>
                <a:ext cx="211016"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6" name="Freeform 7"/>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7" name="Freeform 8"/>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8" name="Freeform 9"/>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FFFFFF"/>
              </a:solid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algn="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39" name="Group 838"/>
          <p:cNvGrpSpPr/>
          <p:nvPr/>
        </p:nvGrpSpPr>
        <p:grpSpPr>
          <a:xfrm>
            <a:off x="1117990" y="1619694"/>
            <a:ext cx="369723" cy="369723"/>
            <a:chOff x="4297892" y="3537408"/>
            <a:chExt cx="502920" cy="502920"/>
          </a:xfrm>
        </p:grpSpPr>
        <p:sp>
          <p:nvSpPr>
            <p:cNvPr id="840" name="Oval 839"/>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1" name="Group 840"/>
            <p:cNvGrpSpPr/>
            <p:nvPr/>
          </p:nvGrpSpPr>
          <p:grpSpPr>
            <a:xfrm>
              <a:off x="4462674" y="3720435"/>
              <a:ext cx="182880" cy="136866"/>
              <a:chOff x="4457912" y="3720435"/>
              <a:chExt cx="182880" cy="136866"/>
            </a:xfrm>
          </p:grpSpPr>
          <p:sp>
            <p:nvSpPr>
              <p:cNvPr id="842"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3"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4"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45" name="Group 844"/>
          <p:cNvGrpSpPr/>
          <p:nvPr/>
        </p:nvGrpSpPr>
        <p:grpSpPr>
          <a:xfrm>
            <a:off x="1560276" y="3265744"/>
            <a:ext cx="369723" cy="369723"/>
            <a:chOff x="457200" y="3537408"/>
            <a:chExt cx="502920" cy="502920"/>
          </a:xfrm>
        </p:grpSpPr>
        <p:sp>
          <p:nvSpPr>
            <p:cNvPr id="846" name="Oval 845"/>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47" name="Group 846"/>
            <p:cNvGrpSpPr/>
            <p:nvPr/>
          </p:nvGrpSpPr>
          <p:grpSpPr>
            <a:xfrm>
              <a:off x="609110" y="3692665"/>
              <a:ext cx="199100" cy="182880"/>
              <a:chOff x="61533" y="3545450"/>
              <a:chExt cx="199100" cy="182880"/>
            </a:xfrm>
          </p:grpSpPr>
          <p:sp>
            <p:nvSpPr>
              <p:cNvPr id="848"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9"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0"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851" name="Straight Connector 850"/>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52" name="Straight Connector 851"/>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853" name="Group 852"/>
          <p:cNvGrpSpPr/>
          <p:nvPr/>
        </p:nvGrpSpPr>
        <p:grpSpPr>
          <a:xfrm>
            <a:off x="3529821" y="2687518"/>
            <a:ext cx="369723" cy="369723"/>
            <a:chOff x="4297892" y="2841460"/>
            <a:chExt cx="502920" cy="502920"/>
          </a:xfrm>
        </p:grpSpPr>
        <p:sp>
          <p:nvSpPr>
            <p:cNvPr id="854" name="Oval 85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55" name="Group 854"/>
            <p:cNvGrpSpPr/>
            <p:nvPr/>
          </p:nvGrpSpPr>
          <p:grpSpPr>
            <a:xfrm>
              <a:off x="4457912" y="3016068"/>
              <a:ext cx="182880" cy="125133"/>
              <a:chOff x="4434490" y="3008491"/>
              <a:chExt cx="182880" cy="125133"/>
            </a:xfrm>
          </p:grpSpPr>
          <p:sp>
            <p:nvSpPr>
              <p:cNvPr id="856"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7"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8"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59"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0"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1"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2" name="Group 861"/>
          <p:cNvGrpSpPr/>
          <p:nvPr/>
        </p:nvGrpSpPr>
        <p:grpSpPr>
          <a:xfrm>
            <a:off x="5609294" y="4157693"/>
            <a:ext cx="369723" cy="369723"/>
            <a:chOff x="5748872" y="3478565"/>
            <a:chExt cx="502920" cy="502920"/>
          </a:xfrm>
        </p:grpSpPr>
        <p:sp>
          <p:nvSpPr>
            <p:cNvPr id="863" name="Oval 862"/>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64" name="Group 53"/>
            <p:cNvGrpSpPr>
              <a:grpSpLocks noChangeAspect="1"/>
            </p:cNvGrpSpPr>
            <p:nvPr/>
          </p:nvGrpSpPr>
          <p:grpSpPr bwMode="auto">
            <a:xfrm>
              <a:off x="5935305" y="3638585"/>
              <a:ext cx="130055" cy="182880"/>
              <a:chOff x="1955" y="3359"/>
              <a:chExt cx="389" cy="547"/>
            </a:xfrm>
            <a:solidFill>
              <a:srgbClr val="0078D7"/>
            </a:solidFill>
          </p:grpSpPr>
          <p:sp>
            <p:nvSpPr>
              <p:cNvPr id="865"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6"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67"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68" name="Group 867"/>
          <p:cNvGrpSpPr/>
          <p:nvPr/>
        </p:nvGrpSpPr>
        <p:grpSpPr>
          <a:xfrm>
            <a:off x="5012251" y="2158525"/>
            <a:ext cx="369723" cy="369723"/>
            <a:chOff x="6793209" y="4761287"/>
            <a:chExt cx="502920" cy="502920"/>
          </a:xfrm>
        </p:grpSpPr>
        <p:sp>
          <p:nvSpPr>
            <p:cNvPr id="869" name="Oval 868"/>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70" name="Group 4"/>
            <p:cNvGrpSpPr>
              <a:grpSpLocks noChangeAspect="1"/>
            </p:cNvGrpSpPr>
            <p:nvPr/>
          </p:nvGrpSpPr>
          <p:grpSpPr bwMode="auto">
            <a:xfrm>
              <a:off x="6978505" y="4921307"/>
              <a:ext cx="132328" cy="182880"/>
              <a:chOff x="4159" y="1821"/>
              <a:chExt cx="178" cy="246"/>
            </a:xfrm>
            <a:solidFill>
              <a:srgbClr val="0078D7"/>
            </a:solidFill>
          </p:grpSpPr>
          <p:sp>
            <p:nvSpPr>
              <p:cNvPr id="871"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2"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73"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74" name="Group 873"/>
          <p:cNvGrpSpPr/>
          <p:nvPr/>
        </p:nvGrpSpPr>
        <p:grpSpPr>
          <a:xfrm>
            <a:off x="3732078" y="1622007"/>
            <a:ext cx="369723" cy="369723"/>
            <a:chOff x="457200" y="4929305"/>
            <a:chExt cx="502920" cy="502920"/>
          </a:xfrm>
        </p:grpSpPr>
        <p:sp>
          <p:nvSpPr>
            <p:cNvPr id="875" name="Oval 874"/>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76" name="Group 875"/>
            <p:cNvGrpSpPr>
              <a:grpSpLocks noChangeAspect="1"/>
            </p:cNvGrpSpPr>
            <p:nvPr/>
          </p:nvGrpSpPr>
          <p:grpSpPr>
            <a:xfrm>
              <a:off x="618041" y="5082513"/>
              <a:ext cx="181238" cy="182880"/>
              <a:chOff x="-3570324" y="4569733"/>
              <a:chExt cx="222421" cy="224437"/>
            </a:xfrm>
          </p:grpSpPr>
          <p:grpSp>
            <p:nvGrpSpPr>
              <p:cNvPr id="877" name="Group 15"/>
              <p:cNvGrpSpPr>
                <a:grpSpLocks noChangeAspect="1"/>
              </p:cNvGrpSpPr>
              <p:nvPr/>
            </p:nvGrpSpPr>
            <p:grpSpPr bwMode="auto">
              <a:xfrm>
                <a:off x="-3570324" y="4591583"/>
                <a:ext cx="222421" cy="202587"/>
                <a:chOff x="4086" y="2775"/>
                <a:chExt cx="157" cy="143"/>
              </a:xfrm>
            </p:grpSpPr>
            <p:sp>
              <p:nvSpPr>
                <p:cNvPr id="881" name="Freeform 16"/>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82" name="Line 17"/>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nvGrpSpPr>
              <p:cNvPr id="878" name="Group 877"/>
              <p:cNvGrpSpPr/>
              <p:nvPr/>
            </p:nvGrpSpPr>
            <p:grpSpPr>
              <a:xfrm>
                <a:off x="-3524143" y="4569733"/>
                <a:ext cx="130059" cy="41320"/>
                <a:chOff x="6531429" y="4365270"/>
                <a:chExt cx="176213" cy="55984"/>
              </a:xfrm>
            </p:grpSpPr>
            <p:cxnSp>
              <p:nvCxnSpPr>
                <p:cNvPr id="879" name="Straight Connector 878"/>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0" name="Straight Connector 879"/>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883" name="Group 882"/>
          <p:cNvGrpSpPr/>
          <p:nvPr/>
        </p:nvGrpSpPr>
        <p:grpSpPr>
          <a:xfrm>
            <a:off x="2664933" y="3231184"/>
            <a:ext cx="369723" cy="369723"/>
            <a:chOff x="457200" y="4233356"/>
            <a:chExt cx="502920" cy="502920"/>
          </a:xfrm>
        </p:grpSpPr>
        <p:sp>
          <p:nvSpPr>
            <p:cNvPr id="884" name="Oval 883"/>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85" name="Group 884"/>
            <p:cNvGrpSpPr/>
            <p:nvPr/>
          </p:nvGrpSpPr>
          <p:grpSpPr>
            <a:xfrm>
              <a:off x="617831" y="4393376"/>
              <a:ext cx="181658" cy="182880"/>
              <a:chOff x="617831" y="4393376"/>
              <a:chExt cx="181658" cy="182880"/>
            </a:xfrm>
          </p:grpSpPr>
          <p:grpSp>
            <p:nvGrpSpPr>
              <p:cNvPr id="886" name="Group 885"/>
              <p:cNvGrpSpPr/>
              <p:nvPr/>
            </p:nvGrpSpPr>
            <p:grpSpPr>
              <a:xfrm>
                <a:off x="655168" y="4448176"/>
                <a:ext cx="70894" cy="77230"/>
                <a:chOff x="5790519" y="3043624"/>
                <a:chExt cx="256473" cy="279398"/>
              </a:xfrm>
            </p:grpSpPr>
            <p:sp>
              <p:nvSpPr>
                <p:cNvPr id="891" name="Oval 113"/>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92" name="Freeform 114"/>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sp>
            <p:nvSpPr>
              <p:cNvPr id="887" name="Rounded Rectangle 145"/>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888" name="Straight Connector 887"/>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9" name="Straight Connector 888"/>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0" name="Straight Connector 889"/>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893" name="Group 892"/>
          <p:cNvGrpSpPr/>
          <p:nvPr/>
        </p:nvGrpSpPr>
        <p:grpSpPr>
          <a:xfrm>
            <a:off x="6397403" y="1872184"/>
            <a:ext cx="369723" cy="369723"/>
            <a:chOff x="4297892" y="3537408"/>
            <a:chExt cx="502920" cy="502920"/>
          </a:xfrm>
        </p:grpSpPr>
        <p:sp>
          <p:nvSpPr>
            <p:cNvPr id="894" name="Oval 893"/>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95" name="Group 894"/>
            <p:cNvGrpSpPr>
              <a:grpSpLocks noChangeAspect="1"/>
            </p:cNvGrpSpPr>
            <p:nvPr/>
          </p:nvGrpSpPr>
          <p:grpSpPr>
            <a:xfrm>
              <a:off x="4463811" y="3674568"/>
              <a:ext cx="171082" cy="228600"/>
              <a:chOff x="-1525209" y="4908418"/>
              <a:chExt cx="198086" cy="264682"/>
            </a:xfrm>
          </p:grpSpPr>
          <p:sp>
            <p:nvSpPr>
              <p:cNvPr id="896" name="Freeform 157"/>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noAutofit/>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97" name="Rectangle 896"/>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898" name="Straight Connector 897"/>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9" name="Straight Connector 898"/>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0" name="Straight Connector 899"/>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1" name="Straight Connector 900"/>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2" name="Straight Connector 901"/>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903" name="Group 902"/>
          <p:cNvGrpSpPr/>
          <p:nvPr/>
        </p:nvGrpSpPr>
        <p:grpSpPr>
          <a:xfrm>
            <a:off x="4744901" y="2832322"/>
            <a:ext cx="369723" cy="369723"/>
            <a:chOff x="4297892" y="2841460"/>
            <a:chExt cx="502920" cy="502920"/>
          </a:xfrm>
        </p:grpSpPr>
        <p:sp>
          <p:nvSpPr>
            <p:cNvPr id="904" name="Oval 903"/>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05" name="Group 904"/>
            <p:cNvGrpSpPr>
              <a:grpSpLocks noChangeAspect="1"/>
            </p:cNvGrpSpPr>
            <p:nvPr/>
          </p:nvGrpSpPr>
          <p:grpSpPr>
            <a:xfrm>
              <a:off x="4457912" y="3026530"/>
              <a:ext cx="182880" cy="132780"/>
              <a:chOff x="-4119757" y="5792140"/>
              <a:chExt cx="226376" cy="164360"/>
            </a:xfrm>
          </p:grpSpPr>
          <p:sp>
            <p:nvSpPr>
              <p:cNvPr id="906" name="Rectangle 905"/>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07" name="Isosceles Triangle 150"/>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cxnSp>
        <p:nvCxnSpPr>
          <p:cNvPr id="916" name="Straight Connector 915"/>
          <p:cNvCxnSpPr/>
          <p:nvPr/>
        </p:nvCxnSpPr>
        <p:spPr>
          <a:xfrm flipV="1">
            <a:off x="3787740" y="3654847"/>
            <a:ext cx="728242" cy="504168"/>
          </a:xfrm>
          <a:prstGeom prst="line">
            <a:avLst/>
          </a:prstGeom>
          <a:noFill/>
          <a:ln w="19050" cap="flat" cmpd="sng" algn="ctr">
            <a:solidFill>
              <a:srgbClr val="E1E1E1"/>
            </a:solidFill>
            <a:prstDash val="solid"/>
            <a:headEnd type="none"/>
            <a:tailEnd type="none"/>
          </a:ln>
          <a:effectLst/>
        </p:spPr>
      </p:cxnSp>
      <p:cxnSp>
        <p:nvCxnSpPr>
          <p:cNvPr id="925" name="Straight Connector 924"/>
          <p:cNvCxnSpPr/>
          <p:nvPr/>
        </p:nvCxnSpPr>
        <p:spPr>
          <a:xfrm flipV="1">
            <a:off x="7036819" y="3780888"/>
            <a:ext cx="812270" cy="546181"/>
          </a:xfrm>
          <a:prstGeom prst="line">
            <a:avLst/>
          </a:prstGeom>
          <a:noFill/>
          <a:ln w="19050" cap="flat" cmpd="sng" algn="ctr">
            <a:solidFill>
              <a:srgbClr val="E1E1E1"/>
            </a:solidFill>
            <a:prstDash val="solid"/>
            <a:headEnd type="none"/>
            <a:tailEnd type="none"/>
          </a:ln>
          <a:effectLst/>
        </p:spPr>
      </p:cxnSp>
      <p:cxnSp>
        <p:nvCxnSpPr>
          <p:cNvPr id="926" name="Straight Connector 925"/>
          <p:cNvCxnSpPr/>
          <p:nvPr/>
        </p:nvCxnSpPr>
        <p:spPr>
          <a:xfrm flipH="1">
            <a:off x="7092838" y="2254381"/>
            <a:ext cx="896299" cy="728242"/>
          </a:xfrm>
          <a:prstGeom prst="line">
            <a:avLst/>
          </a:prstGeom>
          <a:noFill/>
          <a:ln w="19050" cap="flat" cmpd="sng" algn="ctr">
            <a:solidFill>
              <a:srgbClr val="E1E1E1"/>
            </a:solidFill>
            <a:prstDash val="solid"/>
            <a:headEnd type="none"/>
            <a:tailEnd type="none"/>
          </a:ln>
          <a:effectLst/>
        </p:spPr>
      </p:cxnSp>
      <p:grpSp>
        <p:nvGrpSpPr>
          <p:cNvPr id="934" name="Group 933"/>
          <p:cNvGrpSpPr/>
          <p:nvPr/>
        </p:nvGrpSpPr>
        <p:grpSpPr>
          <a:xfrm>
            <a:off x="6874075" y="2822017"/>
            <a:ext cx="369723" cy="369723"/>
            <a:chOff x="4297892" y="4929305"/>
            <a:chExt cx="502920" cy="502920"/>
          </a:xfrm>
        </p:grpSpPr>
        <p:sp>
          <p:nvSpPr>
            <p:cNvPr id="935" name="Oval 934"/>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36" name="Group 935"/>
            <p:cNvGrpSpPr>
              <a:grpSpLocks noChangeAspect="1"/>
            </p:cNvGrpSpPr>
            <p:nvPr/>
          </p:nvGrpSpPr>
          <p:grpSpPr>
            <a:xfrm>
              <a:off x="4435052" y="5091258"/>
              <a:ext cx="228600" cy="179015"/>
              <a:chOff x="-2178049" y="6200634"/>
              <a:chExt cx="295707" cy="231567"/>
            </a:xfrm>
          </p:grpSpPr>
          <p:sp>
            <p:nvSpPr>
              <p:cNvPr id="937" name="Freeform 134"/>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938" name="Freeform 135"/>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grpSp>
      <p:cxnSp>
        <p:nvCxnSpPr>
          <p:cNvPr id="939" name="Straight Connector 938"/>
          <p:cNvCxnSpPr/>
          <p:nvPr/>
        </p:nvCxnSpPr>
        <p:spPr>
          <a:xfrm>
            <a:off x="5916448" y="2870586"/>
            <a:ext cx="1120371" cy="1456484"/>
          </a:xfrm>
          <a:prstGeom prst="line">
            <a:avLst/>
          </a:prstGeom>
          <a:noFill/>
          <a:ln w="19050" cap="flat" cmpd="sng" algn="ctr">
            <a:solidFill>
              <a:srgbClr val="E1E1E1"/>
            </a:solidFill>
            <a:prstDash val="solid"/>
            <a:headEnd type="none"/>
            <a:tailEnd type="none"/>
          </a:ln>
          <a:effectLst/>
        </p:spPr>
      </p:cxnSp>
      <p:grpSp>
        <p:nvGrpSpPr>
          <p:cNvPr id="945" name="Group 944"/>
          <p:cNvGrpSpPr/>
          <p:nvPr/>
        </p:nvGrpSpPr>
        <p:grpSpPr>
          <a:xfrm>
            <a:off x="7618921" y="3549428"/>
            <a:ext cx="369723" cy="369723"/>
            <a:chOff x="457200" y="4233356"/>
            <a:chExt cx="502920" cy="502920"/>
          </a:xfrm>
        </p:grpSpPr>
        <p:sp>
          <p:nvSpPr>
            <p:cNvPr id="946" name="Oval 945"/>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47" name="Group 18"/>
            <p:cNvGrpSpPr>
              <a:grpSpLocks noChangeAspect="1"/>
            </p:cNvGrpSpPr>
            <p:nvPr/>
          </p:nvGrpSpPr>
          <p:grpSpPr bwMode="auto">
            <a:xfrm>
              <a:off x="594995" y="4370516"/>
              <a:ext cx="233680" cy="228600"/>
              <a:chOff x="3825" y="2115"/>
              <a:chExt cx="184" cy="180"/>
            </a:xfrm>
          </p:grpSpPr>
          <p:sp>
            <p:nvSpPr>
              <p:cNvPr id="948"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49"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0"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51" name="Group 950"/>
          <p:cNvGrpSpPr/>
          <p:nvPr/>
        </p:nvGrpSpPr>
        <p:grpSpPr>
          <a:xfrm>
            <a:off x="6279443" y="3348765"/>
            <a:ext cx="369723" cy="369723"/>
            <a:chOff x="4297892" y="4233356"/>
            <a:chExt cx="502920" cy="502920"/>
          </a:xfrm>
        </p:grpSpPr>
        <p:sp>
          <p:nvSpPr>
            <p:cNvPr id="952" name="Oval 951"/>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53" name="Group 952"/>
            <p:cNvGrpSpPr>
              <a:grpSpLocks noChangeAspect="1"/>
            </p:cNvGrpSpPr>
            <p:nvPr/>
          </p:nvGrpSpPr>
          <p:grpSpPr>
            <a:xfrm>
              <a:off x="4433862" y="4381519"/>
              <a:ext cx="230981" cy="206595"/>
              <a:chOff x="-1320398" y="7123634"/>
              <a:chExt cx="302577" cy="270631"/>
            </a:xfrm>
            <a:noFill/>
          </p:grpSpPr>
          <p:sp>
            <p:nvSpPr>
              <p:cNvPr id="954" name="Oval 953"/>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5" name="Freeform 114"/>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6" name="Freeform 108"/>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7" name="Oval 113"/>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58" name="Freeform 114"/>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72" name="Group 971"/>
          <p:cNvGrpSpPr/>
          <p:nvPr/>
        </p:nvGrpSpPr>
        <p:grpSpPr>
          <a:xfrm>
            <a:off x="5727384" y="2702899"/>
            <a:ext cx="369723" cy="369723"/>
            <a:chOff x="457200" y="2841460"/>
            <a:chExt cx="502920" cy="502920"/>
          </a:xfrm>
        </p:grpSpPr>
        <p:sp>
          <p:nvSpPr>
            <p:cNvPr id="973" name="Oval 972"/>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74" name="Group 59"/>
            <p:cNvGrpSpPr>
              <a:grpSpLocks noChangeAspect="1"/>
            </p:cNvGrpSpPr>
            <p:nvPr/>
          </p:nvGrpSpPr>
          <p:grpSpPr bwMode="auto">
            <a:xfrm>
              <a:off x="602672" y="3001480"/>
              <a:ext cx="211976" cy="182880"/>
              <a:chOff x="897" y="1587"/>
              <a:chExt cx="357" cy="308"/>
            </a:xfrm>
            <a:solidFill>
              <a:srgbClr val="0078D7"/>
            </a:solidFill>
          </p:grpSpPr>
          <p:sp>
            <p:nvSpPr>
              <p:cNvPr id="975"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6"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7"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8"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79"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0"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1"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2" name="Group 981"/>
          <p:cNvGrpSpPr/>
          <p:nvPr/>
        </p:nvGrpSpPr>
        <p:grpSpPr>
          <a:xfrm>
            <a:off x="2441331" y="4118405"/>
            <a:ext cx="369723" cy="369723"/>
            <a:chOff x="4297892" y="4233356"/>
            <a:chExt cx="502920" cy="502920"/>
          </a:xfrm>
        </p:grpSpPr>
        <p:sp>
          <p:nvSpPr>
            <p:cNvPr id="983" name="Oval 98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84" name="Group 983"/>
            <p:cNvGrpSpPr>
              <a:grpSpLocks noChangeAspect="1"/>
            </p:cNvGrpSpPr>
            <p:nvPr/>
          </p:nvGrpSpPr>
          <p:grpSpPr>
            <a:xfrm>
              <a:off x="4457912" y="4387032"/>
              <a:ext cx="182880" cy="195568"/>
              <a:chOff x="7621033" y="3475768"/>
              <a:chExt cx="200024" cy="213901"/>
            </a:xfrm>
            <a:solidFill>
              <a:srgbClr val="0078D7"/>
            </a:solidFill>
          </p:grpSpPr>
          <p:sp>
            <p:nvSpPr>
              <p:cNvPr id="985"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6"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7"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88"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989" name="Group 988"/>
          <p:cNvGrpSpPr>
            <a:grpSpLocks noChangeAspect="1"/>
          </p:cNvGrpSpPr>
          <p:nvPr/>
        </p:nvGrpSpPr>
        <p:grpSpPr>
          <a:xfrm>
            <a:off x="2193368" y="2330494"/>
            <a:ext cx="369723" cy="369723"/>
            <a:chOff x="6087715" y="3801104"/>
            <a:chExt cx="445438" cy="445438"/>
          </a:xfrm>
        </p:grpSpPr>
        <p:sp>
          <p:nvSpPr>
            <p:cNvPr id="990" name="Oval 989"/>
            <p:cNvSpPr/>
            <p:nvPr/>
          </p:nvSpPr>
          <p:spPr bwMode="auto">
            <a:xfrm>
              <a:off x="6087715" y="3801104"/>
              <a:ext cx="445438" cy="445438"/>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1" name="Group 990"/>
            <p:cNvGrpSpPr/>
            <p:nvPr/>
          </p:nvGrpSpPr>
          <p:grpSpPr>
            <a:xfrm>
              <a:off x="6208905" y="3922293"/>
              <a:ext cx="203058" cy="203058"/>
              <a:chOff x="-5014174" y="7084021"/>
              <a:chExt cx="250104" cy="250104"/>
            </a:xfrm>
          </p:grpSpPr>
          <p:sp>
            <p:nvSpPr>
              <p:cNvPr id="992" name="Oval 991"/>
              <p:cNvSpPr/>
              <p:nvPr/>
            </p:nvSpPr>
            <p:spPr bwMode="auto">
              <a:xfrm>
                <a:off x="-5014174" y="7084021"/>
                <a:ext cx="250104" cy="250104"/>
              </a:xfrm>
              <a:prstGeom prst="ellipse">
                <a:avLst/>
              </a:prstGeom>
              <a:noFill/>
              <a:ln w="12700" cap="flat">
                <a:solidFill>
                  <a:srgbClr val="0078D7"/>
                </a:solidFill>
                <a:prstDash val="solid"/>
                <a:miter lim="800000"/>
                <a:headEnd/>
                <a:tailEnd/>
              </a:ln>
              <a:extLst/>
            </p:spPr>
            <p:txBody>
              <a:bodyPr vert="horz" wrap="square" lIns="67222" tIns="33611" rIns="67222" bIns="33611" numCol="1" anchor="t" anchorCtr="0" compatLnSpc="1">
                <a:prstTxWarp prst="textNoShape">
                  <a:avLst/>
                </a:prstTxWarp>
              </a:bodyPr>
              <a:lstStyle/>
              <a:p>
                <a:pPr defTabSz="672229">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93" name="Group 992"/>
              <p:cNvGrpSpPr/>
              <p:nvPr/>
            </p:nvGrpSpPr>
            <p:grpSpPr>
              <a:xfrm>
                <a:off x="-4889122" y="7147766"/>
                <a:ext cx="0" cy="122615"/>
                <a:chOff x="5975872" y="2477361"/>
                <a:chExt cx="0" cy="140824"/>
              </a:xfrm>
            </p:grpSpPr>
            <p:cxnSp>
              <p:nvCxnSpPr>
                <p:cNvPr id="994" name="Straight Connector 993"/>
                <p:cNvCxnSpPr/>
                <p:nvPr/>
              </p:nvCxnSpPr>
              <p:spPr>
                <a:xfrm flipV="1">
                  <a:off x="5975872" y="2530109"/>
                  <a:ext cx="0" cy="88076"/>
                </a:xfrm>
                <a:prstGeom prst="line">
                  <a:avLst/>
                </a:prstGeom>
                <a:noFill/>
                <a:ln w="12700" cap="flat">
                  <a:solidFill>
                    <a:srgbClr val="0078D7"/>
                  </a:solidFill>
                  <a:prstDash val="solid"/>
                  <a:miter lim="800000"/>
                  <a:headEnd/>
                  <a:tailEnd/>
                </a:ln>
                <a:extLst/>
              </p:spPr>
            </p:cxnSp>
            <p:cxnSp>
              <p:nvCxnSpPr>
                <p:cNvPr id="995" name="Straight Connector 994"/>
                <p:cNvCxnSpPr/>
                <p:nvPr/>
              </p:nvCxnSpPr>
              <p:spPr>
                <a:xfrm flipV="1">
                  <a:off x="5975872" y="2477361"/>
                  <a:ext cx="0" cy="27714"/>
                </a:xfrm>
                <a:prstGeom prst="line">
                  <a:avLst/>
                </a:prstGeom>
                <a:noFill/>
                <a:ln w="12700" cap="flat">
                  <a:solidFill>
                    <a:srgbClr val="0078D7"/>
                  </a:solidFill>
                  <a:prstDash val="solid"/>
                  <a:miter lim="800000"/>
                  <a:headEnd/>
                  <a:tailEnd/>
                </a:ln>
                <a:extLst/>
              </p:spPr>
            </p:cxnSp>
          </p:grpSp>
        </p:grpSp>
      </p:grpSp>
      <p:sp>
        <p:nvSpPr>
          <p:cNvPr id="997" name="Customer text"/>
          <p:cNvSpPr/>
          <p:nvPr/>
        </p:nvSpPr>
        <p:spPr>
          <a:xfrm>
            <a:off x="6631732" y="3426386"/>
            <a:ext cx="958508"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Meetings</a:t>
            </a:r>
          </a:p>
        </p:txBody>
      </p:sp>
      <p:sp>
        <p:nvSpPr>
          <p:cNvPr id="998" name="Customer text"/>
          <p:cNvSpPr/>
          <p:nvPr/>
        </p:nvSpPr>
        <p:spPr>
          <a:xfrm>
            <a:off x="6758825" y="1949806"/>
            <a:ext cx="1091873"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Documents</a:t>
            </a:r>
          </a:p>
        </p:txBody>
      </p:sp>
      <p:sp>
        <p:nvSpPr>
          <p:cNvPr id="999" name="Customer text"/>
          <p:cNvSpPr/>
          <p:nvPr/>
        </p:nvSpPr>
        <p:spPr>
          <a:xfrm>
            <a:off x="4094228" y="1699629"/>
            <a:ext cx="929827"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Calendar</a:t>
            </a:r>
          </a:p>
        </p:txBody>
      </p:sp>
      <p:sp>
        <p:nvSpPr>
          <p:cNvPr id="1000" name="Customer text"/>
          <p:cNvSpPr/>
          <p:nvPr/>
        </p:nvSpPr>
        <p:spPr>
          <a:xfrm>
            <a:off x="5098193" y="2909943"/>
            <a:ext cx="696079"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Email</a:t>
            </a:r>
          </a:p>
        </p:txBody>
      </p:sp>
      <p:sp>
        <p:nvSpPr>
          <p:cNvPr id="1001" name="Customer text"/>
          <p:cNvSpPr/>
          <p:nvPr/>
        </p:nvSpPr>
        <p:spPr>
          <a:xfrm>
            <a:off x="1449582" y="1344957"/>
            <a:ext cx="1252483"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Tasks</a:t>
            </a:r>
          </a:p>
        </p:txBody>
      </p:sp>
      <p:sp>
        <p:nvSpPr>
          <p:cNvPr id="1002" name="Customer text"/>
          <p:cNvSpPr/>
          <p:nvPr/>
        </p:nvSpPr>
        <p:spPr>
          <a:xfrm>
            <a:off x="7233289" y="2899639"/>
            <a:ext cx="916922"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Message</a:t>
            </a:r>
          </a:p>
        </p:txBody>
      </p:sp>
      <p:sp>
        <p:nvSpPr>
          <p:cNvPr id="1003" name="Customer text"/>
          <p:cNvSpPr/>
          <p:nvPr/>
        </p:nvSpPr>
        <p:spPr>
          <a:xfrm>
            <a:off x="1881861" y="3308806"/>
            <a:ext cx="792160"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People</a:t>
            </a:r>
          </a:p>
        </p:txBody>
      </p:sp>
      <p:sp>
        <p:nvSpPr>
          <p:cNvPr id="1004" name="Customer text"/>
          <p:cNvSpPr/>
          <p:nvPr/>
        </p:nvSpPr>
        <p:spPr>
          <a:xfrm>
            <a:off x="1326563" y="2408115"/>
            <a:ext cx="872466"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Projects</a:t>
            </a:r>
          </a:p>
        </p:txBody>
      </p:sp>
      <p:sp>
        <p:nvSpPr>
          <p:cNvPr id="1005" name="Customer text"/>
          <p:cNvSpPr/>
          <p:nvPr/>
        </p:nvSpPr>
        <p:spPr>
          <a:xfrm>
            <a:off x="7305595" y="1219285"/>
            <a:ext cx="1021604" cy="336631"/>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Digital</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marketing</a:t>
            </a:r>
          </a:p>
        </p:txBody>
      </p:sp>
      <p:sp>
        <p:nvSpPr>
          <p:cNvPr id="1006" name="Customer text"/>
          <p:cNvSpPr/>
          <p:nvPr/>
        </p:nvSpPr>
        <p:spPr>
          <a:xfrm>
            <a:off x="3894863" y="2765139"/>
            <a:ext cx="896845"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Forecast</a:t>
            </a:r>
          </a:p>
        </p:txBody>
      </p:sp>
      <p:sp>
        <p:nvSpPr>
          <p:cNvPr id="1007" name="Customer text"/>
          <p:cNvSpPr/>
          <p:nvPr/>
        </p:nvSpPr>
        <p:spPr>
          <a:xfrm>
            <a:off x="7984164" y="3565976"/>
            <a:ext cx="1196556" cy="336631"/>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Equipment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maintenance</a:t>
            </a:r>
          </a:p>
        </p:txBody>
      </p:sp>
      <p:sp>
        <p:nvSpPr>
          <p:cNvPr id="1008" name="Customer text"/>
          <p:cNvSpPr/>
          <p:nvPr/>
        </p:nvSpPr>
        <p:spPr>
          <a:xfrm>
            <a:off x="6037810" y="2755185"/>
            <a:ext cx="713287"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Leads</a:t>
            </a:r>
          </a:p>
        </p:txBody>
      </p:sp>
      <p:sp>
        <p:nvSpPr>
          <p:cNvPr id="1009" name="Customer text"/>
          <p:cNvSpPr/>
          <p:nvPr/>
        </p:nvSpPr>
        <p:spPr>
          <a:xfrm>
            <a:off x="4350586" y="4235315"/>
            <a:ext cx="1273994"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Opportunities</a:t>
            </a:r>
          </a:p>
        </p:txBody>
      </p:sp>
      <p:sp>
        <p:nvSpPr>
          <p:cNvPr id="1010" name="Customer text"/>
          <p:cNvSpPr/>
          <p:nvPr/>
        </p:nvSpPr>
        <p:spPr>
          <a:xfrm>
            <a:off x="1541607" y="4134952"/>
            <a:ext cx="905449" cy="336631"/>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Service</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requests</a:t>
            </a:r>
          </a:p>
        </p:txBody>
      </p:sp>
      <p:sp>
        <p:nvSpPr>
          <p:cNvPr id="1011" name="Customer text"/>
          <p:cNvSpPr/>
          <p:nvPr/>
        </p:nvSpPr>
        <p:spPr>
          <a:xfrm>
            <a:off x="5378581" y="2236148"/>
            <a:ext cx="787857" cy="21448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Orders</a:t>
            </a:r>
          </a:p>
        </p:txBody>
      </p:sp>
      <p:sp>
        <p:nvSpPr>
          <p:cNvPr id="1012" name="Customer text"/>
          <p:cNvSpPr/>
          <p:nvPr/>
        </p:nvSpPr>
        <p:spPr>
          <a:xfrm>
            <a:off x="689552" y="3282290"/>
            <a:ext cx="875334" cy="336631"/>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Support</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case</a:t>
            </a:r>
          </a:p>
        </p:txBody>
      </p:sp>
      <p:sp>
        <p:nvSpPr>
          <p:cNvPr id="1013" name="Customer text"/>
          <p:cNvSpPr/>
          <p:nvPr/>
        </p:nvSpPr>
        <p:spPr>
          <a:xfrm>
            <a:off x="93924" y="1697316"/>
            <a:ext cx="1040248"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Shipments</a:t>
            </a:r>
          </a:p>
        </p:txBody>
      </p:sp>
      <p:grpSp>
        <p:nvGrpSpPr>
          <p:cNvPr id="3" name="Group 2"/>
          <p:cNvGrpSpPr/>
          <p:nvPr/>
        </p:nvGrpSpPr>
        <p:grpSpPr>
          <a:xfrm>
            <a:off x="-20455" y="1575833"/>
            <a:ext cx="9093455" cy="2879476"/>
            <a:chOff x="-27820" y="2142745"/>
            <a:chExt cx="12367730" cy="3916288"/>
          </a:xfrm>
        </p:grpSpPr>
        <p:sp>
          <p:nvSpPr>
            <p:cNvPr id="1014" name="Customer text"/>
            <p:cNvSpPr/>
            <p:nvPr/>
          </p:nvSpPr>
          <p:spPr>
            <a:xfrm>
              <a:off x="-27820" y="3717677"/>
              <a:ext cx="1192463"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Patients</a:t>
              </a:r>
            </a:p>
          </p:txBody>
        </p:sp>
        <p:sp>
          <p:nvSpPr>
            <p:cNvPr id="1015" name="Customer text"/>
            <p:cNvSpPr/>
            <p:nvPr/>
          </p:nvSpPr>
          <p:spPr>
            <a:xfrm>
              <a:off x="5055682" y="4815115"/>
              <a:ext cx="880403"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Vote</a:t>
              </a:r>
            </a:p>
          </p:txBody>
        </p:sp>
        <p:sp>
          <p:nvSpPr>
            <p:cNvPr id="1016" name="Customer text"/>
            <p:cNvSpPr/>
            <p:nvPr/>
          </p:nvSpPr>
          <p:spPr>
            <a:xfrm>
              <a:off x="633731" y="5670816"/>
              <a:ext cx="1083242" cy="291710"/>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Citizen</a:t>
              </a:r>
            </a:p>
          </p:txBody>
        </p:sp>
        <p:sp>
          <p:nvSpPr>
            <p:cNvPr id="1017" name="Customer text"/>
            <p:cNvSpPr/>
            <p:nvPr/>
          </p:nvSpPr>
          <p:spPr>
            <a:xfrm>
              <a:off x="4652620" y="3046682"/>
              <a:ext cx="1323139"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Care plan</a:t>
              </a:r>
            </a:p>
          </p:txBody>
        </p:sp>
        <p:sp>
          <p:nvSpPr>
            <p:cNvPr id="1018" name="Customer text"/>
            <p:cNvSpPr/>
            <p:nvPr/>
          </p:nvSpPr>
          <p:spPr>
            <a:xfrm>
              <a:off x="9800932" y="5767323"/>
              <a:ext cx="1623499"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Merchandise</a:t>
              </a:r>
            </a:p>
          </p:txBody>
        </p:sp>
        <p:sp>
          <p:nvSpPr>
            <p:cNvPr id="1019" name="Customer text"/>
            <p:cNvSpPr/>
            <p:nvPr/>
          </p:nvSpPr>
          <p:spPr>
            <a:xfrm>
              <a:off x="11103377" y="2841826"/>
              <a:ext cx="1236533" cy="457842"/>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Trade </a:t>
              </a:r>
              <a:b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b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promotion</a:t>
              </a:r>
            </a:p>
          </p:txBody>
        </p:sp>
        <p:sp>
          <p:nvSpPr>
            <p:cNvPr id="1020" name="Customer text"/>
            <p:cNvSpPr/>
            <p:nvPr/>
          </p:nvSpPr>
          <p:spPr>
            <a:xfrm>
              <a:off x="7195439" y="2142745"/>
              <a:ext cx="1529881" cy="291710"/>
            </a:xfrm>
            <a:prstGeom prst="rect">
              <a:avLst/>
            </a:prstGeom>
          </p:spPr>
          <p:txBody>
            <a:bodyPr wrap="square" lIns="134445" rIns="134445" anchor="ctr">
              <a:spAutoFit/>
            </a:bodyPr>
            <a:lstStyle/>
            <a:p>
              <a:pP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Planograms</a:t>
              </a:r>
            </a:p>
          </p:txBody>
        </p:sp>
      </p:grpSp>
      <p:sp>
        <p:nvSpPr>
          <p:cNvPr id="1021" name="Customer text"/>
          <p:cNvSpPr/>
          <p:nvPr/>
        </p:nvSpPr>
        <p:spPr>
          <a:xfrm>
            <a:off x="2671010" y="4037525"/>
            <a:ext cx="872466" cy="214482"/>
          </a:xfrm>
          <a:prstGeom prst="rect">
            <a:avLst/>
          </a:prstGeom>
        </p:spPr>
        <p:txBody>
          <a:bodyPr wrap="square" lIns="134445" rIns="134445" anchor="ctr">
            <a:spAutoFit/>
          </a:bodyPr>
          <a:lstStyle/>
          <a:p>
            <a:pPr algn="r" defTabSz="672010" fontAlgn="base">
              <a:lnSpc>
                <a:spcPct val="90000"/>
              </a:lnSpc>
              <a:spcBef>
                <a:spcPct val="0"/>
              </a:spcBef>
              <a:spcAft>
                <a:spcPct val="0"/>
              </a:spcAft>
              <a:defRPr/>
            </a:pPr>
            <a:r>
              <a:rPr lang="en-US" sz="882" kern="0" spc="37" dirty="0">
                <a:gradFill>
                  <a:gsLst>
                    <a:gs pos="3540">
                      <a:srgbClr val="323232">
                        <a:lumMod val="90000"/>
                        <a:lumOff val="10000"/>
                      </a:srgbClr>
                    </a:gs>
                    <a:gs pos="32743">
                      <a:srgbClr val="323232">
                        <a:lumMod val="90000"/>
                        <a:lumOff val="10000"/>
                      </a:srgbClr>
                    </a:gs>
                  </a:gsLst>
                  <a:lin ang="5400000" scaled="1"/>
                </a:gradFill>
                <a:latin typeface="Segoe UI Semibold" panose="020B0702040204020203" pitchFamily="34" charset="0"/>
                <a:cs typeface="Segoe UI Semibold" panose="020B0702040204020203" pitchFamily="34" charset="0"/>
              </a:rPr>
              <a:t>Storage</a:t>
            </a:r>
          </a:p>
        </p:txBody>
      </p:sp>
      <p:cxnSp>
        <p:nvCxnSpPr>
          <p:cNvPr id="1022" name="Straight Connector 1021"/>
          <p:cNvCxnSpPr/>
          <p:nvPr/>
        </p:nvCxnSpPr>
        <p:spPr>
          <a:xfrm flipH="1" flipV="1">
            <a:off x="2891442" y="3486791"/>
            <a:ext cx="784261" cy="672224"/>
          </a:xfrm>
          <a:prstGeom prst="line">
            <a:avLst/>
          </a:prstGeom>
          <a:noFill/>
          <a:ln w="19050" cap="flat" cmpd="sng" algn="ctr">
            <a:solidFill>
              <a:srgbClr val="E1E1E1"/>
            </a:solidFill>
            <a:prstDash val="solid"/>
            <a:headEnd type="none"/>
            <a:tailEnd type="none"/>
          </a:ln>
          <a:effectLst/>
        </p:spPr>
      </p:cxnSp>
      <p:grpSp>
        <p:nvGrpSpPr>
          <p:cNvPr id="1023" name="Group 1022"/>
          <p:cNvGrpSpPr/>
          <p:nvPr/>
        </p:nvGrpSpPr>
        <p:grpSpPr>
          <a:xfrm>
            <a:off x="3537816" y="3959903"/>
            <a:ext cx="369723" cy="369723"/>
            <a:chOff x="4811474" y="5817220"/>
            <a:chExt cx="502920" cy="502920"/>
          </a:xfrm>
        </p:grpSpPr>
        <p:sp>
          <p:nvSpPr>
            <p:cNvPr id="1024" name="Oval 1023"/>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025" name="Group 1024"/>
            <p:cNvGrpSpPr/>
            <p:nvPr/>
          </p:nvGrpSpPr>
          <p:grpSpPr>
            <a:xfrm>
              <a:off x="4994501" y="5972567"/>
              <a:ext cx="136866" cy="173176"/>
              <a:chOff x="4989898" y="5967253"/>
              <a:chExt cx="136866" cy="173176"/>
            </a:xfrm>
          </p:grpSpPr>
          <p:sp>
            <p:nvSpPr>
              <p:cNvPr id="1026" name="Freeform 38"/>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grpSp>
            <p:nvGrpSpPr>
              <p:cNvPr id="1027" name="Group 1026"/>
              <p:cNvGrpSpPr/>
              <p:nvPr/>
            </p:nvGrpSpPr>
            <p:grpSpPr>
              <a:xfrm>
                <a:off x="4989898" y="5967253"/>
                <a:ext cx="136866" cy="173176"/>
                <a:chOff x="4989898" y="5967253"/>
                <a:chExt cx="136866" cy="173176"/>
              </a:xfrm>
            </p:grpSpPr>
            <p:sp>
              <p:nvSpPr>
                <p:cNvPr id="1028" name="Line 37"/>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sp>
              <p:nvSpPr>
                <p:cNvPr id="1029" name="Rectangle 39"/>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176" kern="0">
                    <a:gradFill>
                      <a:gsLst>
                        <a:gs pos="28319">
                          <a:srgbClr val="FFFFFF"/>
                        </a:gs>
                        <a:gs pos="74000">
                          <a:srgbClr val="FFFFFF"/>
                        </a:gs>
                      </a:gsLst>
                      <a:lin ang="5400000" scaled="1"/>
                    </a:gradFill>
                  </a:endParaRPr>
                </a:p>
              </p:txBody>
            </p:sp>
          </p:grpSp>
        </p:grpSp>
      </p:grpSp>
      <p:grpSp>
        <p:nvGrpSpPr>
          <p:cNvPr id="1030" name="Group 1029"/>
          <p:cNvGrpSpPr/>
          <p:nvPr/>
        </p:nvGrpSpPr>
        <p:grpSpPr>
          <a:xfrm>
            <a:off x="2691845" y="1267335"/>
            <a:ext cx="369723" cy="369723"/>
            <a:chOff x="3660732" y="2154621"/>
            <a:chExt cx="502920" cy="502920"/>
          </a:xfrm>
        </p:grpSpPr>
        <p:sp>
          <p:nvSpPr>
            <p:cNvPr id="1031" name="Oval 1030"/>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032" name="Group 4"/>
            <p:cNvGrpSpPr>
              <a:grpSpLocks noChangeAspect="1"/>
            </p:cNvGrpSpPr>
            <p:nvPr/>
          </p:nvGrpSpPr>
          <p:grpSpPr bwMode="auto">
            <a:xfrm>
              <a:off x="3827895" y="2292208"/>
              <a:ext cx="185124" cy="212054"/>
              <a:chOff x="3590" y="1796"/>
              <a:chExt cx="660" cy="756"/>
            </a:xfrm>
          </p:grpSpPr>
          <p:sp>
            <p:nvSpPr>
              <p:cNvPr id="1033" name="Freeform 5"/>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4" name="Freeform 6"/>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5" name="Freeform 7"/>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6" name="Freeform 8"/>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7" name="Freeform 9"/>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8" name="Oval 10"/>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269" name="Group 268"/>
          <p:cNvGrpSpPr/>
          <p:nvPr/>
        </p:nvGrpSpPr>
        <p:grpSpPr>
          <a:xfrm>
            <a:off x="1" y="-12023"/>
            <a:ext cx="9144000" cy="491053"/>
            <a:chOff x="0" y="0"/>
            <a:chExt cx="12436475" cy="876300"/>
          </a:xfrm>
        </p:grpSpPr>
        <p:sp>
          <p:nvSpPr>
            <p:cNvPr id="270" name="Rectangle 269"/>
            <p:cNvSpPr/>
            <p:nvPr/>
          </p:nvSpPr>
          <p:spPr bwMode="auto">
            <a:xfrm>
              <a:off x="0" y="0"/>
              <a:ext cx="12436475" cy="8763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TextBox 270"/>
            <p:cNvSpPr txBox="1"/>
            <p:nvPr/>
          </p:nvSpPr>
          <p:spPr>
            <a:xfrm>
              <a:off x="10127159" y="62587"/>
              <a:ext cx="1989219" cy="751204"/>
            </a:xfrm>
            <a:prstGeom prst="rect">
              <a:avLst/>
            </a:prstGeom>
            <a:noFill/>
          </p:spPr>
          <p:txBody>
            <a:bodyPr wrap="none" lIns="134464" tIns="107571" rIns="134464" bIns="107571" rtlCol="0">
              <a:spAutoFit/>
            </a:bodyPr>
            <a:lstStyle/>
            <a:p>
              <a:pPr algn="r" defTabSz="672358">
                <a:lnSpc>
                  <a:spcPct val="90000"/>
                </a:lnSpc>
                <a:spcAft>
                  <a:spcPts val="441"/>
                </a:spcAft>
                <a:defRPr/>
              </a:pPr>
              <a:r>
                <a:rPr lang="en-US" sz="1471" kern="0" dirty="0">
                  <a:solidFill>
                    <a:srgbClr val="0078D7">
                      <a:lumMod val="40000"/>
                      <a:lumOff val="60000"/>
                    </a:srgbClr>
                  </a:solidFill>
                  <a:latin typeface="Segoe UI Semibold" panose="020B0702040204020203" pitchFamily="34" charset="0"/>
                  <a:cs typeface="Segoe UI Semibold" panose="020B0702040204020203" pitchFamily="34" charset="0"/>
                </a:rPr>
                <a:t>Dynamics 365</a:t>
              </a:r>
            </a:p>
          </p:txBody>
        </p:sp>
      </p:grpSp>
      <p:grpSp>
        <p:nvGrpSpPr>
          <p:cNvPr id="266" name="Group 265"/>
          <p:cNvGrpSpPr/>
          <p:nvPr/>
        </p:nvGrpSpPr>
        <p:grpSpPr>
          <a:xfrm>
            <a:off x="841917" y="2656190"/>
            <a:ext cx="369723" cy="369723"/>
            <a:chOff x="4297892" y="2841460"/>
            <a:chExt cx="502920" cy="502920"/>
          </a:xfrm>
        </p:grpSpPr>
        <p:sp>
          <p:nvSpPr>
            <p:cNvPr id="267" name="Oval 266"/>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68" name="Freeform 236"/>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dirty="0" err="1">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nvGrpSpPr>
          <p:cNvPr id="272" name="Group 271"/>
          <p:cNvGrpSpPr/>
          <p:nvPr/>
        </p:nvGrpSpPr>
        <p:grpSpPr>
          <a:xfrm>
            <a:off x="1247126" y="4092249"/>
            <a:ext cx="369723" cy="369723"/>
            <a:chOff x="4297892" y="4233356"/>
            <a:chExt cx="502920" cy="502920"/>
          </a:xfrm>
        </p:grpSpPr>
        <p:sp>
          <p:nvSpPr>
            <p:cNvPr id="273" name="Oval 272"/>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74" name="Group 22"/>
            <p:cNvGrpSpPr>
              <a:grpSpLocks noChangeAspect="1"/>
            </p:cNvGrpSpPr>
            <p:nvPr/>
          </p:nvGrpSpPr>
          <p:grpSpPr bwMode="auto">
            <a:xfrm>
              <a:off x="4486487" y="4393376"/>
              <a:ext cx="125731" cy="182880"/>
              <a:chOff x="3829" y="2078"/>
              <a:chExt cx="176" cy="256"/>
            </a:xfrm>
          </p:grpSpPr>
          <p:sp>
            <p:nvSpPr>
              <p:cNvPr id="275" name="Line 23"/>
              <p:cNvSpPr>
                <a:spLocks noChangeShapeType="1"/>
              </p:cNvSpPr>
              <p:nvPr/>
            </p:nvSpPr>
            <p:spPr bwMode="auto">
              <a:xfrm>
                <a:off x="3829" y="2078"/>
                <a:ext cx="0" cy="256"/>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6" name="Rectangle 24"/>
              <p:cNvSpPr>
                <a:spLocks noChangeArrowheads="1"/>
              </p:cNvSpPr>
              <p:nvPr/>
            </p:nvSpPr>
            <p:spPr bwMode="auto">
              <a:xfrm>
                <a:off x="3829" y="2078"/>
                <a:ext cx="88" cy="98"/>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7" name="Rectangle 25"/>
              <p:cNvSpPr>
                <a:spLocks noChangeArrowheads="1"/>
              </p:cNvSpPr>
              <p:nvPr/>
            </p:nvSpPr>
            <p:spPr bwMode="auto">
              <a:xfrm>
                <a:off x="3917" y="2098"/>
                <a:ext cx="88" cy="96"/>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278" name="Group 277"/>
          <p:cNvGrpSpPr/>
          <p:nvPr/>
        </p:nvGrpSpPr>
        <p:grpSpPr>
          <a:xfrm>
            <a:off x="3049458" y="2162837"/>
            <a:ext cx="369723" cy="369723"/>
            <a:chOff x="4224644" y="3987616"/>
            <a:chExt cx="502920" cy="502920"/>
          </a:xfrm>
        </p:grpSpPr>
        <p:sp>
          <p:nvSpPr>
            <p:cNvPr id="279" name="Mobile node 1"/>
            <p:cNvSpPr/>
            <p:nvPr/>
          </p:nvSpPr>
          <p:spPr bwMode="auto">
            <a:xfrm>
              <a:off x="4224644" y="398761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80" name="Group 279"/>
            <p:cNvGrpSpPr>
              <a:grpSpLocks noChangeAspect="1"/>
            </p:cNvGrpSpPr>
            <p:nvPr/>
          </p:nvGrpSpPr>
          <p:grpSpPr>
            <a:xfrm>
              <a:off x="4384664" y="4144918"/>
              <a:ext cx="182880" cy="188316"/>
              <a:chOff x="11399837" y="5630862"/>
              <a:chExt cx="214292" cy="220663"/>
            </a:xfrm>
          </p:grpSpPr>
          <p:sp>
            <p:nvSpPr>
              <p:cNvPr id="281" name="Rectangle 36"/>
              <p:cNvSpPr>
                <a:spLocks noChangeArrowheads="1"/>
              </p:cNvSpPr>
              <p:nvPr/>
            </p:nvSpPr>
            <p:spPr bwMode="auto">
              <a:xfrm>
                <a:off x="11399837" y="5652870"/>
                <a:ext cx="214292" cy="198655"/>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2" name="Line 37"/>
              <p:cNvSpPr>
                <a:spLocks noChangeShapeType="1"/>
              </p:cNvSpPr>
              <p:nvPr/>
            </p:nvSpPr>
            <p:spPr bwMode="auto">
              <a:xfrm>
                <a:off x="11399837" y="5683566"/>
                <a:ext cx="214292" cy="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3" name="Line 38"/>
              <p:cNvSpPr>
                <a:spLocks noChangeShapeType="1"/>
              </p:cNvSpPr>
              <p:nvPr/>
            </p:nvSpPr>
            <p:spPr bwMode="auto">
              <a:xfrm>
                <a:off x="11442116" y="5630862"/>
                <a:ext cx="0" cy="3590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4" name="Line 39"/>
              <p:cNvSpPr>
                <a:spLocks noChangeShapeType="1"/>
              </p:cNvSpPr>
              <p:nvPr/>
            </p:nvSpPr>
            <p:spPr bwMode="auto">
              <a:xfrm>
                <a:off x="11575325" y="5630862"/>
                <a:ext cx="0" cy="3590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5" name="Freeform 40"/>
              <p:cNvSpPr>
                <a:spLocks/>
              </p:cNvSpPr>
              <p:nvPr/>
            </p:nvSpPr>
            <p:spPr bwMode="auto">
              <a:xfrm>
                <a:off x="11455924" y="5718583"/>
                <a:ext cx="102119"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286" name="Group 285"/>
          <p:cNvGrpSpPr/>
          <p:nvPr/>
        </p:nvGrpSpPr>
        <p:grpSpPr>
          <a:xfrm>
            <a:off x="4339471" y="3463089"/>
            <a:ext cx="369723" cy="369723"/>
            <a:chOff x="6187620" y="5506523"/>
            <a:chExt cx="502920" cy="502920"/>
          </a:xfrm>
        </p:grpSpPr>
        <p:sp>
          <p:nvSpPr>
            <p:cNvPr id="287" name="Mobile node 1"/>
            <p:cNvSpPr/>
            <p:nvPr/>
          </p:nvSpPr>
          <p:spPr bwMode="auto">
            <a:xfrm>
              <a:off x="6187620" y="5506523"/>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88" name="Group 43"/>
            <p:cNvGrpSpPr>
              <a:grpSpLocks noChangeAspect="1"/>
            </p:cNvGrpSpPr>
            <p:nvPr/>
          </p:nvGrpSpPr>
          <p:grpSpPr bwMode="auto">
            <a:xfrm>
              <a:off x="6370260" y="5657399"/>
              <a:ext cx="137641" cy="201168"/>
              <a:chOff x="467" y="3023"/>
              <a:chExt cx="143" cy="209"/>
            </a:xfrm>
          </p:grpSpPr>
          <p:sp>
            <p:nvSpPr>
              <p:cNvPr id="289" name="Rectangle 44"/>
              <p:cNvSpPr>
                <a:spLocks noChangeArrowheads="1"/>
              </p:cNvSpPr>
              <p:nvPr/>
            </p:nvSpPr>
            <p:spPr bwMode="auto">
              <a:xfrm>
                <a:off x="467" y="3129"/>
                <a:ext cx="143" cy="103"/>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0" name="Rectangle 45"/>
              <p:cNvSpPr>
                <a:spLocks noChangeArrowheads="1"/>
              </p:cNvSpPr>
              <p:nvPr/>
            </p:nvSpPr>
            <p:spPr bwMode="auto">
              <a:xfrm>
                <a:off x="513" y="3023"/>
                <a:ext cx="51" cy="74"/>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1" name="Line 46"/>
              <p:cNvSpPr>
                <a:spLocks noChangeShapeType="1"/>
              </p:cNvSpPr>
              <p:nvPr/>
            </p:nvSpPr>
            <p:spPr bwMode="auto">
              <a:xfrm>
                <a:off x="491" y="3097"/>
                <a:ext cx="97" cy="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2" name="Freeform 47"/>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3" name="Freeform 48"/>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294" name="Group 293"/>
          <p:cNvGrpSpPr/>
          <p:nvPr/>
        </p:nvGrpSpPr>
        <p:grpSpPr>
          <a:xfrm>
            <a:off x="7800641" y="2108670"/>
            <a:ext cx="369723" cy="369723"/>
            <a:chOff x="10634100" y="3287027"/>
            <a:chExt cx="502920" cy="502920"/>
          </a:xfrm>
        </p:grpSpPr>
        <p:sp>
          <p:nvSpPr>
            <p:cNvPr id="295" name="Oval 294"/>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96" name="Group 28"/>
            <p:cNvGrpSpPr>
              <a:grpSpLocks noChangeAspect="1"/>
            </p:cNvGrpSpPr>
            <p:nvPr/>
          </p:nvGrpSpPr>
          <p:grpSpPr bwMode="auto">
            <a:xfrm>
              <a:off x="10794120" y="3482394"/>
              <a:ext cx="182880" cy="112186"/>
              <a:chOff x="5219" y="2831"/>
              <a:chExt cx="238" cy="146"/>
            </a:xfrm>
          </p:grpSpPr>
          <p:sp>
            <p:nvSpPr>
              <p:cNvPr id="297" name="Line 29"/>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8" name="Line 30"/>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9" name="Freeform 31"/>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00" name="Freeform 32"/>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301" name="Group 300"/>
          <p:cNvGrpSpPr/>
          <p:nvPr/>
        </p:nvGrpSpPr>
        <p:grpSpPr>
          <a:xfrm>
            <a:off x="6841260" y="4163206"/>
            <a:ext cx="369723" cy="369723"/>
            <a:chOff x="457200" y="3537408"/>
            <a:chExt cx="502920" cy="502920"/>
          </a:xfrm>
        </p:grpSpPr>
        <p:sp>
          <p:nvSpPr>
            <p:cNvPr id="302" name="Oval 30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303" name="Group 17"/>
            <p:cNvGrpSpPr>
              <a:grpSpLocks noChangeAspect="1"/>
            </p:cNvGrpSpPr>
            <p:nvPr/>
          </p:nvGrpSpPr>
          <p:grpSpPr bwMode="auto">
            <a:xfrm>
              <a:off x="617220" y="3697428"/>
              <a:ext cx="182880" cy="182880"/>
              <a:chOff x="3800" y="2086"/>
              <a:chExt cx="236" cy="236"/>
            </a:xfrm>
          </p:grpSpPr>
          <p:sp>
            <p:nvSpPr>
              <p:cNvPr id="304" name="Freeform 18"/>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05" name="Freeform 19"/>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306" name="Group 305"/>
          <p:cNvGrpSpPr/>
          <p:nvPr/>
        </p:nvGrpSpPr>
        <p:grpSpPr>
          <a:xfrm>
            <a:off x="4935760" y="1498212"/>
            <a:ext cx="369723" cy="369723"/>
            <a:chOff x="6692754" y="2585785"/>
            <a:chExt cx="502920" cy="502920"/>
          </a:xfrm>
        </p:grpSpPr>
        <p:sp>
          <p:nvSpPr>
            <p:cNvPr id="307" name="Oval 306"/>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algn="ctr" defTabSz="685515" fontAlgn="base">
                <a:lnSpc>
                  <a:spcPct val="90000"/>
                </a:lnSpc>
                <a:spcBef>
                  <a:spcPct val="0"/>
                </a:spcBef>
                <a:spcAft>
                  <a:spcPct val="0"/>
                </a:spcAft>
                <a:defRPr/>
              </a:pPr>
              <a:endParaRPr lang="en-US" sz="882" kern="0" spc="37" dirty="0">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308" name="Group 4"/>
            <p:cNvGrpSpPr>
              <a:grpSpLocks noChangeAspect="1"/>
            </p:cNvGrpSpPr>
            <p:nvPr/>
          </p:nvGrpSpPr>
          <p:grpSpPr bwMode="auto">
            <a:xfrm>
              <a:off x="6852774" y="2714947"/>
              <a:ext cx="182880" cy="244596"/>
              <a:chOff x="899" y="1007"/>
              <a:chExt cx="403" cy="539"/>
            </a:xfrm>
          </p:grpSpPr>
          <p:sp>
            <p:nvSpPr>
              <p:cNvPr id="309" name="Freeform 5"/>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0" name="Freeform 6"/>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1" name="Oval 7"/>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2" name="Oval 8"/>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3" name="Line 9"/>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4" name="Line 10"/>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5" name="Line 11"/>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6" name="Line 12"/>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7" name="Line 13"/>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18" name="Line 14"/>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882"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83461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26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66"/>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272"/>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272"/>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278"/>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278"/>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286"/>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286"/>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306"/>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306"/>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294"/>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294"/>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301"/>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301"/>
                                        </p:tgtEl>
                                      </p:cBhvr>
                                      <p:by x="0" y="0"/>
                                    </p:animScale>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Webinar Housekeeping</a:t>
            </a:r>
          </a:p>
        </p:txBody>
      </p:sp>
      <p:pic>
        <p:nvPicPr>
          <p:cNvPr id="4" name="Picture 3"/>
          <p:cNvPicPr>
            <a:picLocks noChangeAspect="1"/>
          </p:cNvPicPr>
          <p:nvPr/>
        </p:nvPicPr>
        <p:blipFill>
          <a:blip r:embed="rId3"/>
          <a:stretch>
            <a:fillRect/>
          </a:stretch>
        </p:blipFill>
        <p:spPr>
          <a:xfrm>
            <a:off x="2556431" y="1093470"/>
            <a:ext cx="4031139" cy="3840480"/>
          </a:xfrm>
          <a:prstGeom prst="rect">
            <a:avLst/>
          </a:prstGeom>
          <a:ln>
            <a:solidFill>
              <a:schemeClr val="tx1"/>
            </a:solidFill>
          </a:ln>
        </p:spPr>
      </p:pic>
    </p:spTree>
    <p:extLst>
      <p:ext uri="{BB962C8B-B14F-4D97-AF65-F5344CB8AC3E}">
        <p14:creationId xmlns:p14="http://schemas.microsoft.com/office/powerpoint/2010/main" val="22985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6CE6-1247-497C-83A9-8E47CE00C474}"/>
              </a:ext>
            </a:extLst>
          </p:cNvPr>
          <p:cNvSpPr>
            <a:spLocks noGrp="1"/>
          </p:cNvSpPr>
          <p:nvPr>
            <p:ph type="title"/>
          </p:nvPr>
        </p:nvSpPr>
        <p:spPr/>
        <p:txBody>
          <a:bodyPr/>
          <a:lstStyle/>
          <a:p>
            <a:r>
              <a:rPr lang="en-US" dirty="0"/>
              <a:t>Microsoft Azure</a:t>
            </a:r>
          </a:p>
        </p:txBody>
      </p:sp>
      <p:graphicFrame>
        <p:nvGraphicFramePr>
          <p:cNvPr id="4" name="Content Placeholder 3">
            <a:extLst>
              <a:ext uri="{FF2B5EF4-FFF2-40B4-BE49-F238E27FC236}">
                <a16:creationId xmlns:a16="http://schemas.microsoft.com/office/drawing/2014/main" id="{99C932A5-BC44-490A-9581-4B5EE8BB3EDC}"/>
              </a:ext>
            </a:extLst>
          </p:cNvPr>
          <p:cNvGraphicFramePr>
            <a:graphicFrameLocks noGrp="1"/>
          </p:cNvGraphicFramePr>
          <p:nvPr>
            <p:ph idx="1"/>
            <p:extLst>
              <p:ext uri="{D42A27DB-BD31-4B8C-83A1-F6EECF244321}">
                <p14:modId xmlns:p14="http://schemas.microsoft.com/office/powerpoint/2010/main" val="1327592439"/>
              </p:ext>
            </p:extLst>
          </p:nvPr>
        </p:nvGraphicFramePr>
        <p:xfrm>
          <a:off x="457200" y="1200151"/>
          <a:ext cx="8229600" cy="25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7434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7A79CA-0A1F-4ECA-86CA-2D13829EA006}"/>
              </a:ext>
            </a:extLst>
          </p:cNvPr>
          <p:cNvSpPr txBox="1"/>
          <p:nvPr/>
        </p:nvSpPr>
        <p:spPr>
          <a:xfrm>
            <a:off x="249953" y="514683"/>
            <a:ext cx="8644096" cy="454420"/>
          </a:xfrm>
          <a:prstGeom prst="rect">
            <a:avLst/>
          </a:prstGeom>
          <a:noFill/>
        </p:spPr>
        <p:txBody>
          <a:bodyPr wrap="square" rtlCol="0">
            <a:spAutoFit/>
          </a:bodyPr>
          <a:lstStyle/>
          <a:p>
            <a:pPr algn="ctr" defTabSz="685845">
              <a:defRPr/>
            </a:pPr>
            <a:r>
              <a:rPr lang="en-US" sz="2353" b="1" dirty="0">
                <a:solidFill>
                  <a:srgbClr val="353535"/>
                </a:solidFill>
                <a:latin typeface="Segoe UI Light"/>
              </a:rPr>
              <a:t>Business Application Platform</a:t>
            </a:r>
          </a:p>
        </p:txBody>
      </p:sp>
      <p:grpSp>
        <p:nvGrpSpPr>
          <p:cNvPr id="5" name="Group 4">
            <a:extLst>
              <a:ext uri="{FF2B5EF4-FFF2-40B4-BE49-F238E27FC236}">
                <a16:creationId xmlns:a16="http://schemas.microsoft.com/office/drawing/2014/main" id="{577F502D-E239-418E-9BAF-AF34436114FE}"/>
              </a:ext>
            </a:extLst>
          </p:cNvPr>
          <p:cNvGrpSpPr/>
          <p:nvPr/>
        </p:nvGrpSpPr>
        <p:grpSpPr>
          <a:xfrm>
            <a:off x="2851436" y="1357803"/>
            <a:ext cx="3426290" cy="1660799"/>
            <a:chOff x="6828394" y="1536408"/>
            <a:chExt cx="3812934" cy="1848214"/>
          </a:xfrm>
        </p:grpSpPr>
        <p:pic>
          <p:nvPicPr>
            <p:cNvPr id="6" name="Picture 5">
              <a:extLst>
                <a:ext uri="{FF2B5EF4-FFF2-40B4-BE49-F238E27FC236}">
                  <a16:creationId xmlns:a16="http://schemas.microsoft.com/office/drawing/2014/main" id="{062C3FF8-9303-43AB-ACA2-F136EC4EE023}"/>
                </a:ext>
              </a:extLst>
            </p:cNvPr>
            <p:cNvPicPr>
              <a:picLocks noChangeAspect="1"/>
            </p:cNvPicPr>
            <p:nvPr/>
          </p:nvPicPr>
          <p:blipFill>
            <a:blip r:embed="rId3">
              <a:lum bright="-100000"/>
            </a:blip>
            <a:stretch>
              <a:fillRect/>
            </a:stretch>
          </p:blipFill>
          <p:spPr>
            <a:xfrm>
              <a:off x="7753398" y="1536408"/>
              <a:ext cx="2017173" cy="1102050"/>
            </a:xfrm>
            <a:prstGeom prst="rect">
              <a:avLst/>
            </a:prstGeom>
          </p:spPr>
        </p:pic>
        <p:grpSp>
          <p:nvGrpSpPr>
            <p:cNvPr id="7" name="Group 6">
              <a:extLst>
                <a:ext uri="{FF2B5EF4-FFF2-40B4-BE49-F238E27FC236}">
                  <a16:creationId xmlns:a16="http://schemas.microsoft.com/office/drawing/2014/main" id="{20D0D7DE-9E5D-477B-A58B-927F3580284D}"/>
                </a:ext>
              </a:extLst>
            </p:cNvPr>
            <p:cNvGrpSpPr/>
            <p:nvPr/>
          </p:nvGrpSpPr>
          <p:grpSpPr>
            <a:xfrm>
              <a:off x="6828394" y="2701536"/>
              <a:ext cx="3812934" cy="683086"/>
              <a:chOff x="6770644" y="2209802"/>
              <a:chExt cx="3812934" cy="683086"/>
            </a:xfrm>
          </p:grpSpPr>
          <p:sp>
            <p:nvSpPr>
              <p:cNvPr id="8" name="TextBox 7">
                <a:extLst>
                  <a:ext uri="{FF2B5EF4-FFF2-40B4-BE49-F238E27FC236}">
                    <a16:creationId xmlns:a16="http://schemas.microsoft.com/office/drawing/2014/main" id="{0DDF22BF-816D-49BD-9E3B-8DDA03B1AF35}"/>
                  </a:ext>
                </a:extLst>
              </p:cNvPr>
              <p:cNvSpPr txBox="1"/>
              <p:nvPr/>
            </p:nvSpPr>
            <p:spPr>
              <a:xfrm>
                <a:off x="6770644" y="2558943"/>
                <a:ext cx="1105516" cy="333945"/>
              </a:xfrm>
              <a:prstGeom prst="rect">
                <a:avLst/>
              </a:prstGeom>
              <a:noFill/>
            </p:spPr>
            <p:txBody>
              <a:bodyPr wrap="none" rtlCol="0">
                <a:spAutoFit/>
              </a:bodyPr>
              <a:lstStyle/>
              <a:p>
                <a:pPr algn="ctr" defTabSz="685739">
                  <a:defRPr/>
                </a:pPr>
                <a:r>
                  <a:rPr lang="en-US" sz="1350" b="1" dirty="0">
                    <a:solidFill>
                      <a:srgbClr val="353535"/>
                    </a:solidFill>
                    <a:latin typeface="Segoe UI" panose="020B0502040204020203" pitchFamily="34" charset="0"/>
                    <a:cs typeface="Segoe UI" panose="020B0502040204020203" pitchFamily="34" charset="0"/>
                  </a:rPr>
                  <a:t>MEASURE</a:t>
                </a:r>
              </a:p>
            </p:txBody>
          </p:sp>
          <p:sp>
            <p:nvSpPr>
              <p:cNvPr id="9" name="TextBox 8">
                <a:extLst>
                  <a:ext uri="{FF2B5EF4-FFF2-40B4-BE49-F238E27FC236}">
                    <a16:creationId xmlns:a16="http://schemas.microsoft.com/office/drawing/2014/main" id="{B73DCCFA-7DB5-4A1C-9249-5E7DDC074AA7}"/>
                  </a:ext>
                </a:extLst>
              </p:cNvPr>
              <p:cNvSpPr txBox="1"/>
              <p:nvPr/>
            </p:nvSpPr>
            <p:spPr>
              <a:xfrm>
                <a:off x="8354245" y="2558943"/>
                <a:ext cx="570062" cy="333945"/>
              </a:xfrm>
              <a:prstGeom prst="rect">
                <a:avLst/>
              </a:prstGeom>
              <a:noFill/>
            </p:spPr>
            <p:txBody>
              <a:bodyPr wrap="none" rtlCol="0">
                <a:spAutoFit/>
              </a:bodyPr>
              <a:lstStyle/>
              <a:p>
                <a:pPr algn="ctr" defTabSz="685739">
                  <a:defRPr/>
                </a:pPr>
                <a:r>
                  <a:rPr lang="en-US" sz="1350" b="1" dirty="0">
                    <a:solidFill>
                      <a:srgbClr val="353535"/>
                    </a:solidFill>
                    <a:latin typeface="Segoe UI" panose="020B0502040204020203" pitchFamily="34" charset="0"/>
                    <a:cs typeface="Segoe UI" panose="020B0502040204020203" pitchFamily="34" charset="0"/>
                  </a:rPr>
                  <a:t>ACT</a:t>
                </a:r>
              </a:p>
            </p:txBody>
          </p:sp>
          <p:sp>
            <p:nvSpPr>
              <p:cNvPr id="10" name="TextBox 9">
                <a:extLst>
                  <a:ext uri="{FF2B5EF4-FFF2-40B4-BE49-F238E27FC236}">
                    <a16:creationId xmlns:a16="http://schemas.microsoft.com/office/drawing/2014/main" id="{529866AF-9A52-4278-9491-B6EB994ACBF7}"/>
                  </a:ext>
                </a:extLst>
              </p:cNvPr>
              <p:cNvSpPr txBox="1"/>
              <p:nvPr/>
            </p:nvSpPr>
            <p:spPr>
              <a:xfrm>
                <a:off x="9335207" y="2558943"/>
                <a:ext cx="1248371" cy="333945"/>
              </a:xfrm>
              <a:prstGeom prst="rect">
                <a:avLst/>
              </a:prstGeom>
              <a:noFill/>
            </p:spPr>
            <p:txBody>
              <a:bodyPr wrap="none" rtlCol="0">
                <a:spAutoFit/>
              </a:bodyPr>
              <a:lstStyle/>
              <a:p>
                <a:pPr algn="ctr" defTabSz="685739">
                  <a:defRPr/>
                </a:pPr>
                <a:r>
                  <a:rPr lang="en-US" sz="1350" b="1" dirty="0">
                    <a:solidFill>
                      <a:srgbClr val="353535"/>
                    </a:solidFill>
                    <a:latin typeface="Segoe UI" panose="020B0502040204020203" pitchFamily="34" charset="0"/>
                    <a:cs typeface="Segoe UI" panose="020B0502040204020203" pitchFamily="34" charset="0"/>
                  </a:rPr>
                  <a:t>AUTOMATE</a:t>
                </a:r>
              </a:p>
            </p:txBody>
          </p:sp>
          <p:grpSp>
            <p:nvGrpSpPr>
              <p:cNvPr id="11" name="Group 10">
                <a:extLst>
                  <a:ext uri="{FF2B5EF4-FFF2-40B4-BE49-F238E27FC236}">
                    <a16:creationId xmlns:a16="http://schemas.microsoft.com/office/drawing/2014/main" id="{49A9E394-3C09-494A-A1FA-BE12032699F3}"/>
                  </a:ext>
                </a:extLst>
              </p:cNvPr>
              <p:cNvGrpSpPr/>
              <p:nvPr/>
            </p:nvGrpSpPr>
            <p:grpSpPr>
              <a:xfrm>
                <a:off x="7323402" y="2209802"/>
                <a:ext cx="2635989" cy="349141"/>
                <a:chOff x="7323402" y="2209802"/>
                <a:chExt cx="2635989" cy="349141"/>
              </a:xfrm>
            </p:grpSpPr>
            <p:grpSp>
              <p:nvGrpSpPr>
                <p:cNvPr id="12" name="Group 11">
                  <a:extLst>
                    <a:ext uri="{FF2B5EF4-FFF2-40B4-BE49-F238E27FC236}">
                      <a16:creationId xmlns:a16="http://schemas.microsoft.com/office/drawing/2014/main" id="{312DCA19-D5A0-48C3-AFF4-553DA0DC0AD4}"/>
                    </a:ext>
                  </a:extLst>
                </p:cNvPr>
                <p:cNvGrpSpPr/>
                <p:nvPr/>
              </p:nvGrpSpPr>
              <p:grpSpPr>
                <a:xfrm>
                  <a:off x="8639274" y="2209802"/>
                  <a:ext cx="1320117" cy="349141"/>
                  <a:chOff x="3554636" y="2798074"/>
                  <a:chExt cx="1652661" cy="437090"/>
                </a:xfrm>
              </p:grpSpPr>
              <p:cxnSp>
                <p:nvCxnSpPr>
                  <p:cNvPr id="14" name="Connector: Elbow 13">
                    <a:extLst>
                      <a:ext uri="{FF2B5EF4-FFF2-40B4-BE49-F238E27FC236}">
                        <a16:creationId xmlns:a16="http://schemas.microsoft.com/office/drawing/2014/main" id="{EB19C75B-D247-42FE-AF6D-02185B51C1BE}"/>
                      </a:ext>
                    </a:extLst>
                  </p:cNvPr>
                  <p:cNvCxnSpPr>
                    <a:stCxn id="10" idx="0"/>
                  </p:cNvCxnSpPr>
                  <p:nvPr/>
                </p:nvCxnSpPr>
                <p:spPr>
                  <a:xfrm rot="16200000" flipV="1">
                    <a:off x="4274931" y="2302797"/>
                    <a:ext cx="212074" cy="165265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217F92-D8B3-4DEC-9E0D-2C076074D853}"/>
                      </a:ext>
                    </a:extLst>
                  </p:cNvPr>
                  <p:cNvCxnSpPr>
                    <a:endCxn id="9" idx="0"/>
                  </p:cNvCxnSpPr>
                  <p:nvPr/>
                </p:nvCxnSpPr>
                <p:spPr>
                  <a:xfrm>
                    <a:off x="3554636" y="2798074"/>
                    <a:ext cx="3" cy="437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Connector: Elbow 12">
                  <a:extLst>
                    <a:ext uri="{FF2B5EF4-FFF2-40B4-BE49-F238E27FC236}">
                      <a16:creationId xmlns:a16="http://schemas.microsoft.com/office/drawing/2014/main" id="{FF0CDBFA-5061-44F2-B562-0594BA3E1478}"/>
                    </a:ext>
                  </a:extLst>
                </p:cNvPr>
                <p:cNvCxnSpPr>
                  <a:endCxn id="8" idx="0"/>
                </p:cNvCxnSpPr>
                <p:nvPr/>
              </p:nvCxnSpPr>
              <p:spPr>
                <a:xfrm rot="10800000" flipV="1">
                  <a:off x="7323402" y="2389541"/>
                  <a:ext cx="1315874" cy="169402"/>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6" name="Group 15">
            <a:extLst>
              <a:ext uri="{FF2B5EF4-FFF2-40B4-BE49-F238E27FC236}">
                <a16:creationId xmlns:a16="http://schemas.microsoft.com/office/drawing/2014/main" id="{64872280-D6D6-4D47-98F2-D865CCF63871}"/>
              </a:ext>
            </a:extLst>
          </p:cNvPr>
          <p:cNvGrpSpPr/>
          <p:nvPr/>
        </p:nvGrpSpPr>
        <p:grpSpPr>
          <a:xfrm>
            <a:off x="2567261" y="3147284"/>
            <a:ext cx="4009478" cy="1192891"/>
            <a:chOff x="6400800" y="3296687"/>
            <a:chExt cx="4461933" cy="1327504"/>
          </a:xfrm>
        </p:grpSpPr>
        <p:grpSp>
          <p:nvGrpSpPr>
            <p:cNvPr id="17" name="Group 16">
              <a:extLst>
                <a:ext uri="{FF2B5EF4-FFF2-40B4-BE49-F238E27FC236}">
                  <a16:creationId xmlns:a16="http://schemas.microsoft.com/office/drawing/2014/main" id="{6E560463-B1FA-4E58-87A8-3AA04E3353C4}"/>
                </a:ext>
              </a:extLst>
            </p:cNvPr>
            <p:cNvGrpSpPr/>
            <p:nvPr/>
          </p:nvGrpSpPr>
          <p:grpSpPr>
            <a:xfrm>
              <a:off x="6400800" y="3296687"/>
              <a:ext cx="4461933" cy="1327504"/>
              <a:chOff x="6400800" y="3296687"/>
              <a:chExt cx="4461933" cy="1327504"/>
            </a:xfrm>
          </p:grpSpPr>
          <p:sp>
            <p:nvSpPr>
              <p:cNvPr id="27" name="Rectangle 37">
                <a:extLst>
                  <a:ext uri="{FF2B5EF4-FFF2-40B4-BE49-F238E27FC236}">
                    <a16:creationId xmlns:a16="http://schemas.microsoft.com/office/drawing/2014/main" id="{96CEEFA1-387E-48F9-87FC-5128801BD4D7}"/>
                  </a:ext>
                </a:extLst>
              </p:cNvPr>
              <p:cNvSpPr/>
              <p:nvPr/>
            </p:nvSpPr>
            <p:spPr>
              <a:xfrm>
                <a:off x="6400800" y="3433656"/>
                <a:ext cx="4461933" cy="1190535"/>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2972184" y="5927"/>
                    </a:moveTo>
                    <a:lnTo>
                      <a:pt x="4805757" y="1530"/>
                    </a:lnTo>
                    <a:lnTo>
                      <a:pt x="4805757" y="1190535"/>
                    </a:lnTo>
                    <a:lnTo>
                      <a:pt x="0" y="1190535"/>
                    </a:lnTo>
                    <a:lnTo>
                      <a:pt x="0" y="1530"/>
                    </a:lnTo>
                    <a:lnTo>
                      <a:pt x="181479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prstClr val="white"/>
                  </a:solidFill>
                  <a:latin typeface="Segoe UI Semilight"/>
                </a:endParaRPr>
              </a:p>
            </p:txBody>
          </p:sp>
          <p:sp>
            <p:nvSpPr>
              <p:cNvPr id="28" name="TextBox 27">
                <a:extLst>
                  <a:ext uri="{FF2B5EF4-FFF2-40B4-BE49-F238E27FC236}">
                    <a16:creationId xmlns:a16="http://schemas.microsoft.com/office/drawing/2014/main" id="{4529EA0A-DC2B-4DD1-925D-B9053AB36BEE}"/>
                  </a:ext>
                </a:extLst>
              </p:cNvPr>
              <p:cNvSpPr txBox="1"/>
              <p:nvPr/>
            </p:nvSpPr>
            <p:spPr>
              <a:xfrm>
                <a:off x="8174323" y="3296687"/>
                <a:ext cx="906577" cy="256880"/>
              </a:xfrm>
              <a:prstGeom prst="rect">
                <a:avLst/>
              </a:prstGeom>
              <a:noFill/>
            </p:spPr>
            <p:txBody>
              <a:bodyPr wrap="none" rtlCol="0">
                <a:spAutoFit/>
              </a:bodyPr>
              <a:lstStyle/>
              <a:p>
                <a:pPr algn="ctr" defTabSz="685739">
                  <a:defRPr/>
                </a:pPr>
                <a:r>
                  <a:rPr lang="en-US" sz="900" dirty="0">
                    <a:solidFill>
                      <a:srgbClr val="353535"/>
                    </a:solidFill>
                    <a:latin typeface="Segoe UI Semibold" panose="020B0702040204020203" pitchFamily="34" charset="0"/>
                    <a:cs typeface="Segoe UI Semibold" panose="020B0702040204020203" pitchFamily="34" charset="0"/>
                  </a:rPr>
                  <a:t>Power users</a:t>
                </a:r>
              </a:p>
            </p:txBody>
          </p:sp>
        </p:grpSp>
        <p:grpSp>
          <p:nvGrpSpPr>
            <p:cNvPr id="18" name="Group 17">
              <a:extLst>
                <a:ext uri="{FF2B5EF4-FFF2-40B4-BE49-F238E27FC236}">
                  <a16:creationId xmlns:a16="http://schemas.microsoft.com/office/drawing/2014/main" id="{CB838917-BC3D-4A82-A093-C2AEFB238C54}"/>
                </a:ext>
              </a:extLst>
            </p:cNvPr>
            <p:cNvGrpSpPr/>
            <p:nvPr/>
          </p:nvGrpSpPr>
          <p:grpSpPr>
            <a:xfrm>
              <a:off x="6973578" y="3651539"/>
              <a:ext cx="699645" cy="798544"/>
              <a:chOff x="6973578" y="3651539"/>
              <a:chExt cx="699645" cy="798544"/>
            </a:xfrm>
          </p:grpSpPr>
          <p:pic>
            <p:nvPicPr>
              <p:cNvPr id="25" name="Picture 24">
                <a:extLst>
                  <a:ext uri="{FF2B5EF4-FFF2-40B4-BE49-F238E27FC236}">
                    <a16:creationId xmlns:a16="http://schemas.microsoft.com/office/drawing/2014/main" id="{833E2FC0-2DEF-4248-B9BE-D675189B0330}"/>
                  </a:ext>
                </a:extLst>
              </p:cNvPr>
              <p:cNvPicPr>
                <a:picLocks noChangeAspect="1"/>
              </p:cNvPicPr>
              <p:nvPr/>
            </p:nvPicPr>
            <p:blipFill>
              <a:blip r:embed="rId4">
                <a:lum bright="-100000"/>
              </a:blip>
              <a:stretch>
                <a:fillRect/>
              </a:stretch>
            </p:blipFill>
            <p:spPr>
              <a:xfrm>
                <a:off x="7042164" y="3651539"/>
                <a:ext cx="562474" cy="437348"/>
              </a:xfrm>
              <a:prstGeom prst="rect">
                <a:avLst/>
              </a:prstGeom>
            </p:spPr>
          </p:pic>
          <p:sp>
            <p:nvSpPr>
              <p:cNvPr id="26" name="TextBox 25">
                <a:extLst>
                  <a:ext uri="{FF2B5EF4-FFF2-40B4-BE49-F238E27FC236}">
                    <a16:creationId xmlns:a16="http://schemas.microsoft.com/office/drawing/2014/main" id="{075E6962-FF94-44CA-ABFA-63D6FEEBCC30}"/>
                  </a:ext>
                </a:extLst>
              </p:cNvPr>
              <p:cNvSpPr txBox="1"/>
              <p:nvPr/>
            </p:nvSpPr>
            <p:spPr>
              <a:xfrm>
                <a:off x="6973578" y="4193202"/>
                <a:ext cx="699645" cy="256881"/>
              </a:xfrm>
              <a:prstGeom prst="rect">
                <a:avLst/>
              </a:prstGeom>
              <a:noFill/>
            </p:spPr>
            <p:txBody>
              <a:bodyPr wrap="none" rtlCol="0">
                <a:spAutoFit/>
              </a:bodyPr>
              <a:lstStyle/>
              <a:p>
                <a:pPr algn="ctr" defTabSz="685739">
                  <a:defRPr/>
                </a:pPr>
                <a:r>
                  <a:rPr lang="en-US" sz="900" dirty="0">
                    <a:solidFill>
                      <a:srgbClr val="353535"/>
                    </a:solidFill>
                    <a:latin typeface="Segoe UI" panose="020B0502040204020203" pitchFamily="34" charset="0"/>
                    <a:cs typeface="Segoe UI" panose="020B0502040204020203" pitchFamily="34" charset="0"/>
                  </a:rPr>
                  <a:t>Power BI</a:t>
                </a:r>
              </a:p>
            </p:txBody>
          </p:sp>
        </p:grpSp>
        <p:grpSp>
          <p:nvGrpSpPr>
            <p:cNvPr id="19" name="Group 18">
              <a:extLst>
                <a:ext uri="{FF2B5EF4-FFF2-40B4-BE49-F238E27FC236}">
                  <a16:creationId xmlns:a16="http://schemas.microsoft.com/office/drawing/2014/main" id="{1BB45B03-9028-4833-8490-6A7DBEDAB410}"/>
                </a:ext>
              </a:extLst>
            </p:cNvPr>
            <p:cNvGrpSpPr/>
            <p:nvPr/>
          </p:nvGrpSpPr>
          <p:grpSpPr>
            <a:xfrm>
              <a:off x="8217206" y="3674412"/>
              <a:ext cx="844141" cy="775670"/>
              <a:chOff x="8217206" y="3674412"/>
              <a:chExt cx="844141" cy="775670"/>
            </a:xfrm>
          </p:grpSpPr>
          <p:pic>
            <p:nvPicPr>
              <p:cNvPr id="23" name="Picture 22">
                <a:extLst>
                  <a:ext uri="{FF2B5EF4-FFF2-40B4-BE49-F238E27FC236}">
                    <a16:creationId xmlns:a16="http://schemas.microsoft.com/office/drawing/2014/main" id="{B8C814BC-4B2D-47E5-8E9E-81BFFABB11A0}"/>
                  </a:ext>
                </a:extLst>
              </p:cNvPr>
              <p:cNvPicPr>
                <a:picLocks noChangeAspect="1"/>
              </p:cNvPicPr>
              <p:nvPr/>
            </p:nvPicPr>
            <p:blipFill>
              <a:blip r:embed="rId5">
                <a:lum bright="-100000"/>
              </a:blip>
              <a:stretch>
                <a:fillRect/>
              </a:stretch>
            </p:blipFill>
            <p:spPr>
              <a:xfrm>
                <a:off x="8352468" y="3674412"/>
                <a:ext cx="573612" cy="483176"/>
              </a:xfrm>
              <a:prstGeom prst="rect">
                <a:avLst/>
              </a:prstGeom>
            </p:spPr>
          </p:pic>
          <p:sp>
            <p:nvSpPr>
              <p:cNvPr id="24" name="TextBox 23">
                <a:extLst>
                  <a:ext uri="{FF2B5EF4-FFF2-40B4-BE49-F238E27FC236}">
                    <a16:creationId xmlns:a16="http://schemas.microsoft.com/office/drawing/2014/main" id="{FD676059-F8C7-47F9-8721-F9AF9701DA8D}"/>
                  </a:ext>
                </a:extLst>
              </p:cNvPr>
              <p:cNvSpPr txBox="1"/>
              <p:nvPr/>
            </p:nvSpPr>
            <p:spPr>
              <a:xfrm>
                <a:off x="8217206" y="4193202"/>
                <a:ext cx="844141" cy="256880"/>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685739">
                  <a:defRPr/>
                </a:pPr>
                <a:r>
                  <a:rPr lang="en-US" sz="900" dirty="0">
                    <a:solidFill>
                      <a:srgbClr val="353535"/>
                    </a:solidFill>
                  </a:rPr>
                  <a:t>PowerApps</a:t>
                </a:r>
              </a:p>
            </p:txBody>
          </p:sp>
        </p:grpSp>
        <p:grpSp>
          <p:nvGrpSpPr>
            <p:cNvPr id="20" name="Group 19">
              <a:extLst>
                <a:ext uri="{FF2B5EF4-FFF2-40B4-BE49-F238E27FC236}">
                  <a16:creationId xmlns:a16="http://schemas.microsoft.com/office/drawing/2014/main" id="{5B2CC642-0A29-4214-967B-0EEE46FD845C}"/>
                </a:ext>
              </a:extLst>
            </p:cNvPr>
            <p:cNvGrpSpPr/>
            <p:nvPr/>
          </p:nvGrpSpPr>
          <p:grpSpPr>
            <a:xfrm>
              <a:off x="9439205" y="3656810"/>
              <a:ext cx="1040369" cy="793272"/>
              <a:chOff x="9439205" y="3656810"/>
              <a:chExt cx="1040369" cy="793272"/>
            </a:xfrm>
          </p:grpSpPr>
          <p:pic>
            <p:nvPicPr>
              <p:cNvPr id="21" name="Picture 20">
                <a:extLst>
                  <a:ext uri="{FF2B5EF4-FFF2-40B4-BE49-F238E27FC236}">
                    <a16:creationId xmlns:a16="http://schemas.microsoft.com/office/drawing/2014/main" id="{F7534DB7-D74F-430A-A6A1-67ED754F842D}"/>
                  </a:ext>
                </a:extLst>
              </p:cNvPr>
              <p:cNvPicPr>
                <a:picLocks noChangeAspect="1"/>
              </p:cNvPicPr>
              <p:nvPr/>
            </p:nvPicPr>
            <p:blipFill>
              <a:blip r:embed="rId6">
                <a:lum bright="-100000"/>
              </a:blip>
              <a:stretch>
                <a:fillRect/>
              </a:stretch>
            </p:blipFill>
            <p:spPr>
              <a:xfrm>
                <a:off x="9662934" y="3656810"/>
                <a:ext cx="580120" cy="443552"/>
              </a:xfrm>
              <a:prstGeom prst="rect">
                <a:avLst/>
              </a:prstGeom>
            </p:spPr>
          </p:pic>
          <p:sp>
            <p:nvSpPr>
              <p:cNvPr id="22" name="TextBox 21">
                <a:extLst>
                  <a:ext uri="{FF2B5EF4-FFF2-40B4-BE49-F238E27FC236}">
                    <a16:creationId xmlns:a16="http://schemas.microsoft.com/office/drawing/2014/main" id="{B569EAB4-5CF5-475E-884C-28B2935CA949}"/>
                  </a:ext>
                </a:extLst>
              </p:cNvPr>
              <p:cNvSpPr txBox="1"/>
              <p:nvPr/>
            </p:nvSpPr>
            <p:spPr>
              <a:xfrm>
                <a:off x="9439205" y="4193202"/>
                <a:ext cx="1040369" cy="256880"/>
              </a:xfrm>
              <a:prstGeom prst="rect">
                <a:avLst/>
              </a:prstGeom>
              <a:noFill/>
            </p:spPr>
            <p:txBody>
              <a:bodyPr wrap="none" rtlCol="0">
                <a:spAutoFit/>
              </a:bodyPr>
              <a:lstStyle/>
              <a:p>
                <a:pPr algn="ctr" defTabSz="685739">
                  <a:defRPr/>
                </a:pPr>
                <a:r>
                  <a:rPr lang="en-US" sz="900" dirty="0">
                    <a:solidFill>
                      <a:srgbClr val="353535"/>
                    </a:solidFill>
                    <a:latin typeface="Segoe UI" panose="020B0502040204020203" pitchFamily="34" charset="0"/>
                    <a:cs typeface="Segoe UI" panose="020B0502040204020203" pitchFamily="34" charset="0"/>
                  </a:rPr>
                  <a:t>Microsoft Flow</a:t>
                </a:r>
              </a:p>
            </p:txBody>
          </p:sp>
        </p:grpSp>
      </p:grpSp>
    </p:spTree>
    <p:extLst>
      <p:ext uri="{BB962C8B-B14F-4D97-AF65-F5344CB8AC3E}">
        <p14:creationId xmlns:p14="http://schemas.microsoft.com/office/powerpoint/2010/main" val="37979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CB0E-4E11-4D01-B991-DE4F25B3EBC2}"/>
              </a:ext>
            </a:extLst>
          </p:cNvPr>
          <p:cNvSpPr>
            <a:spLocks noGrp="1"/>
          </p:cNvSpPr>
          <p:nvPr>
            <p:ph type="title"/>
          </p:nvPr>
        </p:nvSpPr>
        <p:spPr/>
        <p:txBody>
          <a:bodyPr/>
          <a:lstStyle/>
          <a:p>
            <a:r>
              <a:rPr lang="en-US" dirty="0"/>
              <a:t>Power BI</a:t>
            </a:r>
          </a:p>
        </p:txBody>
      </p:sp>
      <p:pic>
        <p:nvPicPr>
          <p:cNvPr id="4" name="Picture 3">
            <a:extLst>
              <a:ext uri="{FF2B5EF4-FFF2-40B4-BE49-F238E27FC236}">
                <a16:creationId xmlns:a16="http://schemas.microsoft.com/office/drawing/2014/main" id="{19CE2447-8891-4F24-9851-D15BAD24EB0A}"/>
              </a:ext>
            </a:extLst>
          </p:cNvPr>
          <p:cNvPicPr>
            <a:picLocks noChangeAspect="1"/>
          </p:cNvPicPr>
          <p:nvPr/>
        </p:nvPicPr>
        <p:blipFill>
          <a:blip r:embed="rId3"/>
          <a:stretch>
            <a:fillRect/>
          </a:stretch>
        </p:blipFill>
        <p:spPr>
          <a:xfrm>
            <a:off x="1981200" y="1200150"/>
            <a:ext cx="5422876" cy="3657600"/>
          </a:xfrm>
          <a:prstGeom prst="rect">
            <a:avLst/>
          </a:prstGeom>
        </p:spPr>
      </p:pic>
    </p:spTree>
    <p:extLst>
      <p:ext uri="{BB962C8B-B14F-4D97-AF65-F5344CB8AC3E}">
        <p14:creationId xmlns:p14="http://schemas.microsoft.com/office/powerpoint/2010/main" val="422382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2EEC30-A405-45E4-B0A2-4DA974DCC815}"/>
              </a:ext>
            </a:extLst>
          </p:cNvPr>
          <p:cNvGrpSpPr/>
          <p:nvPr/>
        </p:nvGrpSpPr>
        <p:grpSpPr>
          <a:xfrm>
            <a:off x="793941" y="1843405"/>
            <a:ext cx="2053782" cy="2982329"/>
            <a:chOff x="1079815" y="2506662"/>
            <a:chExt cx="2793286" cy="4056174"/>
          </a:xfrm>
        </p:grpSpPr>
        <p:sp>
          <p:nvSpPr>
            <p:cNvPr id="5" name="TextBox 4">
              <a:extLst>
                <a:ext uri="{FF2B5EF4-FFF2-40B4-BE49-F238E27FC236}">
                  <a16:creationId xmlns:a16="http://schemas.microsoft.com/office/drawing/2014/main" id="{5FCDCD57-A866-4B13-8D02-A5D617BBAFB8}"/>
                </a:ext>
              </a:extLst>
            </p:cNvPr>
            <p:cNvSpPr txBox="1"/>
            <p:nvPr/>
          </p:nvSpPr>
          <p:spPr>
            <a:xfrm>
              <a:off x="1079815" y="5021263"/>
              <a:ext cx="2793286" cy="1541573"/>
            </a:xfrm>
            <a:prstGeom prst="rect">
              <a:avLst/>
            </a:prstGeom>
            <a:noFill/>
          </p:spPr>
          <p:txBody>
            <a:bodyPr wrap="square" rtlCol="0">
              <a:spAutoFit/>
            </a:bodyPr>
            <a:lstStyle/>
            <a:p>
              <a:pPr algn="ctr" defTabSz="685845">
                <a:defRPr/>
              </a:pPr>
              <a:r>
                <a:rPr lang="en-US" sz="1471" b="1" u="sng">
                  <a:solidFill>
                    <a:prstClr val="black">
                      <a:lumMod val="85000"/>
                      <a:lumOff val="15000"/>
                    </a:prstClr>
                  </a:solidFill>
                  <a:latin typeface="Segoe UI Light" panose="020B0502040204020203" pitchFamily="34" charset="0"/>
                  <a:cs typeface="Segoe UI Light" panose="020B0502040204020203" pitchFamily="34" charset="0"/>
                </a:rPr>
                <a:t>Connect</a:t>
              </a:r>
              <a:r>
                <a:rPr lang="en-US" sz="1471" b="1">
                  <a:solidFill>
                    <a:prstClr val="black">
                      <a:lumMod val="85000"/>
                      <a:lumOff val="15000"/>
                    </a:prstClr>
                  </a:solidFill>
                  <a:latin typeface="Segoe UI Light" panose="020B0502040204020203" pitchFamily="34" charset="0"/>
                  <a:cs typeface="Segoe UI Light" panose="020B0502040204020203" pitchFamily="34" charset="0"/>
                </a:rPr>
                <a:t> </a:t>
              </a:r>
              <a:r>
                <a:rPr lang="en-US" sz="1471">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create the data you need</a:t>
              </a:r>
              <a:br>
                <a:rPr lang="en-US" sz="1324">
                  <a:solidFill>
                    <a:prstClr val="black">
                      <a:lumMod val="85000"/>
                      <a:lumOff val="15000"/>
                    </a:prstClr>
                  </a:solidFill>
                  <a:latin typeface="Segoe UI Light" panose="020B0502040204020203" pitchFamily="34" charset="0"/>
                  <a:cs typeface="Segoe UI Light" panose="020B0502040204020203" pitchFamily="34" charset="0"/>
                </a:rPr>
              </a:br>
              <a:endParaRPr lang="en-US" sz="882">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72B26887-F352-449C-907F-565F2CBFBDC3}"/>
                </a:ext>
              </a:extLst>
            </p:cNvPr>
            <p:cNvPicPr>
              <a:picLocks noChangeAspect="1"/>
            </p:cNvPicPr>
            <p:nvPr/>
          </p:nvPicPr>
          <p:blipFill rotWithShape="1">
            <a:blip r:embed="rId3"/>
            <a:srcRect l="4083" r="70973" b="30713"/>
            <a:stretch/>
          </p:blipFill>
          <p:spPr>
            <a:xfrm>
              <a:off x="1079815" y="2506662"/>
              <a:ext cx="2793286" cy="2512441"/>
            </a:xfrm>
            <a:prstGeom prst="rect">
              <a:avLst/>
            </a:prstGeom>
          </p:spPr>
        </p:pic>
      </p:grpSp>
      <p:sp>
        <p:nvSpPr>
          <p:cNvPr id="7" name="TextBox 6">
            <a:extLst>
              <a:ext uri="{FF2B5EF4-FFF2-40B4-BE49-F238E27FC236}">
                <a16:creationId xmlns:a16="http://schemas.microsoft.com/office/drawing/2014/main" id="{F5F047B7-FF2D-49F1-B8CD-CA7D3E5A816B}"/>
              </a:ext>
            </a:extLst>
          </p:cNvPr>
          <p:cNvSpPr txBox="1"/>
          <p:nvPr/>
        </p:nvSpPr>
        <p:spPr>
          <a:xfrm>
            <a:off x="67214" y="524578"/>
            <a:ext cx="9144000" cy="816506"/>
          </a:xfrm>
          <a:prstGeom prst="rect">
            <a:avLst/>
          </a:prstGeom>
          <a:noFill/>
        </p:spPr>
        <p:txBody>
          <a:bodyPr wrap="square" rtlCol="0">
            <a:spAutoFit/>
          </a:bodyPr>
          <a:lstStyle/>
          <a:p>
            <a:pPr algn="ctr" defTabSz="685845">
              <a:defRPr/>
            </a:pPr>
            <a:r>
              <a:rPr lang="en-US" sz="2353" dirty="0">
                <a:solidFill>
                  <a:prstClr val="black"/>
                </a:solidFill>
                <a:latin typeface="Segoe UI Light" panose="020B0502040204020203" pitchFamily="34" charset="0"/>
                <a:cs typeface="Segoe UI Light" panose="020B0502040204020203" pitchFamily="34" charset="0"/>
              </a:rPr>
              <a:t>Microsoft PowerApps is a service for creating and using </a:t>
            </a:r>
          </a:p>
          <a:p>
            <a:pPr algn="ctr" defTabSz="685845">
              <a:defRPr/>
            </a:pPr>
            <a:r>
              <a:rPr lang="en-US" sz="2353" dirty="0">
                <a:solidFill>
                  <a:srgbClr val="AE4E85"/>
                </a:solidFill>
                <a:latin typeface="Segoe UI Light" panose="020B0502040204020203" pitchFamily="34" charset="0"/>
                <a:cs typeface="Segoe UI Light" panose="020B0502040204020203" pitchFamily="34" charset="0"/>
              </a:rPr>
              <a:t>custom business apps </a:t>
            </a:r>
            <a:r>
              <a:rPr lang="en-US" sz="2353" dirty="0">
                <a:solidFill>
                  <a:prstClr val="black"/>
                </a:solidFill>
                <a:latin typeface="Segoe UI Light" panose="020B0502040204020203" pitchFamily="34" charset="0"/>
                <a:cs typeface="Segoe UI Light" panose="020B0502040204020203" pitchFamily="34" charset="0"/>
              </a:rPr>
              <a:t>across platforms</a:t>
            </a:r>
          </a:p>
        </p:txBody>
      </p:sp>
      <p:grpSp>
        <p:nvGrpSpPr>
          <p:cNvPr id="8" name="Group 7">
            <a:extLst>
              <a:ext uri="{FF2B5EF4-FFF2-40B4-BE49-F238E27FC236}">
                <a16:creationId xmlns:a16="http://schemas.microsoft.com/office/drawing/2014/main" id="{DB002810-EA1B-451A-B5AA-ECF1C210E74F}"/>
              </a:ext>
            </a:extLst>
          </p:cNvPr>
          <p:cNvGrpSpPr/>
          <p:nvPr/>
        </p:nvGrpSpPr>
        <p:grpSpPr>
          <a:xfrm>
            <a:off x="3440644" y="1843405"/>
            <a:ext cx="2083807" cy="2824017"/>
            <a:chOff x="4679515" y="2506661"/>
            <a:chExt cx="2834122" cy="3840860"/>
          </a:xfrm>
        </p:grpSpPr>
        <p:sp>
          <p:nvSpPr>
            <p:cNvPr id="9" name="TextBox 8">
              <a:extLst>
                <a:ext uri="{FF2B5EF4-FFF2-40B4-BE49-F238E27FC236}">
                  <a16:creationId xmlns:a16="http://schemas.microsoft.com/office/drawing/2014/main" id="{BA3469CF-70AB-45E9-8D07-F220FF0E71DB}"/>
                </a:ext>
              </a:extLst>
            </p:cNvPr>
            <p:cNvSpPr txBox="1"/>
            <p:nvPr/>
          </p:nvSpPr>
          <p:spPr>
            <a:xfrm>
              <a:off x="4679515" y="5021264"/>
              <a:ext cx="2834122" cy="1326257"/>
            </a:xfrm>
            <a:prstGeom prst="rect">
              <a:avLst/>
            </a:prstGeom>
            <a:noFill/>
          </p:spPr>
          <p:txBody>
            <a:bodyPr wrap="square" rtlCol="0">
              <a:spAutoFit/>
            </a:bodyPr>
            <a:lstStyle/>
            <a:p>
              <a:pPr algn="ctr" defTabSz="685845">
                <a:defRPr/>
              </a:pPr>
              <a:r>
                <a:rPr lang="en-US" sz="1471" b="1" u="sng">
                  <a:solidFill>
                    <a:prstClr val="black">
                      <a:lumMod val="85000"/>
                      <a:lumOff val="15000"/>
                    </a:prstClr>
                  </a:solidFill>
                  <a:latin typeface="Segoe UI Light" panose="020B0502040204020203" pitchFamily="34" charset="0"/>
                  <a:cs typeface="Segoe UI Light" panose="020B0502040204020203" pitchFamily="34" charset="0"/>
                </a:rPr>
                <a:t>Create</a:t>
              </a:r>
              <a:r>
                <a:rPr lang="en-US" sz="1471" b="1">
                  <a:solidFill>
                    <a:prstClr val="black">
                      <a:lumMod val="85000"/>
                      <a:lumOff val="15000"/>
                    </a:prstClr>
                  </a:solidFill>
                  <a:latin typeface="Segoe UI Light" panose="020B0502040204020203" pitchFamily="34" charset="0"/>
                  <a:cs typeface="Segoe UI Light" panose="020B0502040204020203" pitchFamily="34" charset="0"/>
                </a:rPr>
                <a:t> </a:t>
              </a:r>
              <a:r>
                <a:rPr lang="en-US" sz="1471">
                  <a:solidFill>
                    <a:prstClr val="black">
                      <a:lumMod val="85000"/>
                      <a:lumOff val="15000"/>
                    </a:prstClr>
                  </a:solidFill>
                  <a:latin typeface="Segoe UI Light" panose="020B0502040204020203" pitchFamily="34" charset="0"/>
                  <a:cs typeface="Segoe UI Light" panose="020B0502040204020203" pitchFamily="34" charset="0"/>
                </a:rPr>
                <a:t>apps, forms, and workflows without writing code</a:t>
              </a:r>
              <a:br>
                <a:rPr lang="en-US" sz="1324">
                  <a:solidFill>
                    <a:prstClr val="black">
                      <a:lumMod val="85000"/>
                      <a:lumOff val="15000"/>
                    </a:prstClr>
                  </a:solidFill>
                  <a:latin typeface="Segoe UI Light" panose="020B0502040204020203" pitchFamily="34" charset="0"/>
                  <a:cs typeface="Segoe UI Light" panose="020B0502040204020203" pitchFamily="34" charset="0"/>
                </a:rPr>
              </a:br>
              <a:endParaRPr lang="en-US" sz="1324">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CF2E4EF9-7190-4367-A32D-2D126AD165E4}"/>
                </a:ext>
              </a:extLst>
            </p:cNvPr>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1" name="Group 10">
            <a:extLst>
              <a:ext uri="{FF2B5EF4-FFF2-40B4-BE49-F238E27FC236}">
                <a16:creationId xmlns:a16="http://schemas.microsoft.com/office/drawing/2014/main" id="{08251657-5137-4C80-AD70-EBBE06ACA354}"/>
              </a:ext>
            </a:extLst>
          </p:cNvPr>
          <p:cNvGrpSpPr/>
          <p:nvPr/>
        </p:nvGrpSpPr>
        <p:grpSpPr>
          <a:xfrm>
            <a:off x="6117373" y="1843404"/>
            <a:ext cx="2053782" cy="2597673"/>
            <a:chOff x="8320051" y="2506660"/>
            <a:chExt cx="2793286" cy="3533016"/>
          </a:xfrm>
        </p:grpSpPr>
        <p:sp>
          <p:nvSpPr>
            <p:cNvPr id="12" name="TextBox 11">
              <a:extLst>
                <a:ext uri="{FF2B5EF4-FFF2-40B4-BE49-F238E27FC236}">
                  <a16:creationId xmlns:a16="http://schemas.microsoft.com/office/drawing/2014/main" id="{EFB201F1-161C-4B99-9EDA-1ACB1F1C4C6E}"/>
                </a:ext>
              </a:extLst>
            </p:cNvPr>
            <p:cNvSpPr txBox="1"/>
            <p:nvPr/>
          </p:nvSpPr>
          <p:spPr>
            <a:xfrm>
              <a:off x="8566951" y="5021263"/>
              <a:ext cx="2299486" cy="1018413"/>
            </a:xfrm>
            <a:prstGeom prst="rect">
              <a:avLst/>
            </a:prstGeom>
            <a:noFill/>
          </p:spPr>
          <p:txBody>
            <a:bodyPr wrap="square" rtlCol="0">
              <a:spAutoFit/>
            </a:bodyPr>
            <a:lstStyle/>
            <a:p>
              <a:pPr algn="ctr" defTabSz="685845">
                <a:defRPr/>
              </a:pPr>
              <a:r>
                <a:rPr lang="en-US" sz="1471" b="1" u="sng">
                  <a:solidFill>
                    <a:prstClr val="black">
                      <a:lumMod val="85000"/>
                      <a:lumOff val="15000"/>
                    </a:prstClr>
                  </a:solidFill>
                  <a:latin typeface="Segoe UI Light" panose="020B0502040204020203" pitchFamily="34" charset="0"/>
                  <a:cs typeface="Segoe UI Light" panose="020B0502040204020203" pitchFamily="34" charset="0"/>
                </a:rPr>
                <a:t>Use</a:t>
              </a:r>
              <a:r>
                <a:rPr lang="en-US" sz="1471" b="1">
                  <a:solidFill>
                    <a:prstClr val="black">
                      <a:lumMod val="85000"/>
                      <a:lumOff val="15000"/>
                    </a:prstClr>
                  </a:solidFill>
                  <a:latin typeface="Segoe UI Light" panose="020B0502040204020203" pitchFamily="34" charset="0"/>
                  <a:cs typeface="Segoe UI Light" panose="020B0502040204020203" pitchFamily="34" charset="0"/>
                </a:rPr>
                <a:t> </a:t>
              </a:r>
              <a:r>
                <a:rPr lang="en-US" sz="1471">
                  <a:solidFill>
                    <a:prstClr val="black">
                      <a:lumMod val="85000"/>
                      <a:lumOff val="15000"/>
                    </a:prstClr>
                  </a:solidFill>
                  <a:latin typeface="Segoe UI Light" panose="020B0502040204020203" pitchFamily="34" charset="0"/>
                  <a:cs typeface="Segoe UI Light" panose="020B0502040204020203" pitchFamily="34" charset="0"/>
                </a:rPr>
                <a:t>apps on web and mobile</a:t>
              </a:r>
              <a:br>
                <a:rPr lang="en-US" sz="1324">
                  <a:solidFill>
                    <a:prstClr val="black">
                      <a:lumMod val="85000"/>
                      <a:lumOff val="15000"/>
                    </a:prstClr>
                  </a:solidFill>
                  <a:latin typeface="Segoe UI Light" panose="020B0502040204020203" pitchFamily="34" charset="0"/>
                  <a:cs typeface="Segoe UI Light" panose="020B0502040204020203" pitchFamily="34" charset="0"/>
                </a:rPr>
              </a:br>
              <a:endParaRPr lang="en-US" sz="1324">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8C8DB3AC-67E8-427E-8AD1-878E5D374889}"/>
                </a:ext>
              </a:extLst>
            </p:cNvPr>
            <p:cNvPicPr>
              <a:picLocks noChangeAspect="1"/>
            </p:cNvPicPr>
            <p:nvPr/>
          </p:nvPicPr>
          <p:blipFill rotWithShape="1">
            <a:blip r:embed="rId3"/>
            <a:srcRect l="68769" r="6287" b="30713"/>
            <a:stretch/>
          </p:blipFill>
          <p:spPr>
            <a:xfrm>
              <a:off x="8320051" y="2506660"/>
              <a:ext cx="2793286" cy="2512441"/>
            </a:xfrm>
            <a:prstGeom prst="rect">
              <a:avLst/>
            </a:prstGeom>
          </p:spPr>
        </p:pic>
      </p:grpSp>
    </p:spTree>
    <p:extLst>
      <p:ext uri="{BB962C8B-B14F-4D97-AF65-F5344CB8AC3E}">
        <p14:creationId xmlns:p14="http://schemas.microsoft.com/office/powerpoint/2010/main" val="282373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0031-586C-4F59-8FC2-B79289DD9E7C}"/>
              </a:ext>
            </a:extLst>
          </p:cNvPr>
          <p:cNvSpPr>
            <a:spLocks noGrp="1"/>
          </p:cNvSpPr>
          <p:nvPr>
            <p:ph type="title"/>
          </p:nvPr>
        </p:nvSpPr>
        <p:spPr/>
        <p:txBody>
          <a:bodyPr/>
          <a:lstStyle/>
          <a:p>
            <a:r>
              <a:rPr lang="en-US" dirty="0"/>
              <a:t>Microsoft Flow</a:t>
            </a:r>
          </a:p>
        </p:txBody>
      </p:sp>
      <p:graphicFrame>
        <p:nvGraphicFramePr>
          <p:cNvPr id="5" name="Content Placeholder 4">
            <a:extLst>
              <a:ext uri="{FF2B5EF4-FFF2-40B4-BE49-F238E27FC236}">
                <a16:creationId xmlns:a16="http://schemas.microsoft.com/office/drawing/2014/main" id="{310254E7-371C-4775-B335-CE673DEDF017}"/>
              </a:ext>
            </a:extLst>
          </p:cNvPr>
          <p:cNvGraphicFramePr>
            <a:graphicFrameLocks noGrp="1"/>
          </p:cNvGraphicFramePr>
          <p:nvPr>
            <p:ph idx="1"/>
            <p:extLst>
              <p:ext uri="{D42A27DB-BD31-4B8C-83A1-F6EECF244321}">
                <p14:modId xmlns:p14="http://schemas.microsoft.com/office/powerpoint/2010/main" val="2634292135"/>
              </p:ext>
            </p:extLst>
          </p:nvPr>
        </p:nvGraphicFramePr>
        <p:xfrm>
          <a:off x="457200" y="1200151"/>
          <a:ext cx="8229600"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35EF159-50E3-4499-A76B-5F2978E370E2}"/>
              </a:ext>
            </a:extLst>
          </p:cNvPr>
          <p:cNvPicPr>
            <a:picLocks noChangeAspect="1"/>
          </p:cNvPicPr>
          <p:nvPr/>
        </p:nvPicPr>
        <p:blipFill>
          <a:blip r:embed="rId8"/>
          <a:stretch>
            <a:fillRect/>
          </a:stretch>
        </p:blipFill>
        <p:spPr>
          <a:xfrm>
            <a:off x="3962400" y="2190750"/>
            <a:ext cx="4689862" cy="2743200"/>
          </a:xfrm>
          <a:prstGeom prst="rect">
            <a:avLst/>
          </a:prstGeom>
          <a:ln>
            <a:solidFill>
              <a:schemeClr val="tx1"/>
            </a:solidFill>
          </a:ln>
        </p:spPr>
      </p:pic>
    </p:spTree>
    <p:extLst>
      <p:ext uri="{BB962C8B-B14F-4D97-AF65-F5344CB8AC3E}">
        <p14:creationId xmlns:p14="http://schemas.microsoft.com/office/powerpoint/2010/main" val="346347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 365 adaptability</a:t>
            </a:r>
          </a:p>
        </p:txBody>
      </p:sp>
      <p:sp>
        <p:nvSpPr>
          <p:cNvPr id="3" name="Text Placeholder 2"/>
          <p:cNvSpPr>
            <a:spLocks noGrp="1"/>
          </p:cNvSpPr>
          <p:nvPr>
            <p:ph type="body" sz="quarter" idx="11"/>
          </p:nvPr>
        </p:nvSpPr>
        <p:spPr>
          <a:xfrm>
            <a:off x="201930" y="972321"/>
            <a:ext cx="8852194" cy="380229"/>
          </a:xfrm>
        </p:spPr>
        <p:txBody>
          <a:bodyPr/>
          <a:lstStyle/>
          <a:p>
            <a:r>
              <a:rPr lang="en-US" dirty="0" err="1"/>
              <a:t>PowerApps</a:t>
            </a:r>
            <a:r>
              <a:rPr lang="en-US" dirty="0"/>
              <a:t> and Microsoft Flow bring new extensibility scenarios</a:t>
            </a:r>
          </a:p>
        </p:txBody>
      </p:sp>
      <p:sp>
        <p:nvSpPr>
          <p:cNvPr id="19" name="Freeform 9"/>
          <p:cNvSpPr>
            <a:spLocks noEditPoints="1"/>
          </p:cNvSpPr>
          <p:nvPr/>
        </p:nvSpPr>
        <p:spPr bwMode="black">
          <a:xfrm>
            <a:off x="2593219" y="2147333"/>
            <a:ext cx="116706" cy="11718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85739"/>
            <a:endParaRPr lang="en-US" sz="1377" kern="0">
              <a:solidFill>
                <a:sysClr val="windowText" lastClr="000000"/>
              </a:solidFill>
            </a:endParaRPr>
          </a:p>
        </p:txBody>
      </p:sp>
      <p:sp>
        <p:nvSpPr>
          <p:cNvPr id="20" name="Freeform 9"/>
          <p:cNvSpPr>
            <a:spLocks noEditPoints="1"/>
          </p:cNvSpPr>
          <p:nvPr/>
        </p:nvSpPr>
        <p:spPr bwMode="black">
          <a:xfrm>
            <a:off x="4885327" y="4146442"/>
            <a:ext cx="116706" cy="11718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85739"/>
            <a:endParaRPr lang="en-US" sz="1377" kern="0">
              <a:solidFill>
                <a:sysClr val="windowText" lastClr="000000"/>
              </a:solidFill>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02316" y="1551498"/>
            <a:ext cx="8044649" cy="3035637"/>
          </a:xfrm>
          <a:prstGeom prst="rect">
            <a:avLst/>
          </a:prstGeom>
          <a:noFill/>
        </p:spPr>
      </p:pic>
      <p:sp>
        <p:nvSpPr>
          <p:cNvPr id="9" name="TextBox 8"/>
          <p:cNvSpPr txBox="1"/>
          <p:nvPr/>
        </p:nvSpPr>
        <p:spPr>
          <a:xfrm>
            <a:off x="6917418" y="1942370"/>
            <a:ext cx="1780194" cy="1041825"/>
          </a:xfrm>
          <a:prstGeom prst="rect">
            <a:avLst/>
          </a:prstGeom>
          <a:solidFill>
            <a:srgbClr val="5C2D91"/>
          </a:solidFill>
        </p:spPr>
        <p:txBody>
          <a:bodyPr wrap="square" lIns="137141" tIns="109713" rIns="137141" bIns="109713" rtlCol="0">
            <a:noAutofit/>
          </a:bodyPr>
          <a:lstStyle/>
          <a:p>
            <a:pPr defTabSz="685739">
              <a:lnSpc>
                <a:spcPct val="90000"/>
              </a:lnSpc>
              <a:spcAft>
                <a:spcPts val="450"/>
              </a:spcAft>
            </a:pPr>
            <a:r>
              <a:rPr lang="en-US" sz="1200" kern="0" dirty="0">
                <a:solidFill>
                  <a:schemeClr val="bg1"/>
                </a:solidFill>
              </a:rPr>
              <a:t>Align on a common data model to build apps that span systems and processes</a:t>
            </a:r>
          </a:p>
        </p:txBody>
      </p:sp>
      <p:sp>
        <p:nvSpPr>
          <p:cNvPr id="18" name="Freeform 9"/>
          <p:cNvSpPr>
            <a:spLocks noEditPoints="1"/>
          </p:cNvSpPr>
          <p:nvPr/>
        </p:nvSpPr>
        <p:spPr bwMode="black">
          <a:xfrm>
            <a:off x="8192733" y="3069316"/>
            <a:ext cx="116706" cy="11718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85739"/>
            <a:endParaRPr lang="en-US" sz="1377" kern="0">
              <a:solidFill>
                <a:sysClr val="windowText" lastClr="000000"/>
              </a:solidFill>
            </a:endParaRPr>
          </a:p>
        </p:txBody>
      </p:sp>
      <p:grpSp>
        <p:nvGrpSpPr>
          <p:cNvPr id="24" name="Group 23"/>
          <p:cNvGrpSpPr/>
          <p:nvPr/>
        </p:nvGrpSpPr>
        <p:grpSpPr>
          <a:xfrm>
            <a:off x="6830812" y="1902991"/>
            <a:ext cx="173211" cy="173211"/>
            <a:chOff x="2283472" y="4098132"/>
            <a:chExt cx="214312" cy="214312"/>
          </a:xfrm>
          <a:solidFill>
            <a:srgbClr val="5C2D91"/>
          </a:solidFill>
          <a:effectLst>
            <a:outerShdw blurRad="50800" dist="38100" dir="2700000" algn="tl" rotWithShape="0">
              <a:prstClr val="black">
                <a:alpha val="40000"/>
              </a:prstClr>
            </a:outerShdw>
          </a:effectLst>
        </p:grpSpPr>
        <p:sp>
          <p:nvSpPr>
            <p:cNvPr id="25" name="Oval 24"/>
            <p:cNvSpPr/>
            <p:nvPr/>
          </p:nvSpPr>
          <p:spPr bwMode="auto">
            <a:xfrm>
              <a:off x="2283472" y="4098132"/>
              <a:ext cx="214312" cy="21431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2301258" y="4115918"/>
              <a:ext cx="178740" cy="178740"/>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23488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Relationship Selling with LinkedIn</a:t>
            </a:r>
          </a:p>
        </p:txBody>
      </p:sp>
      <p:sp>
        <p:nvSpPr>
          <p:cNvPr id="19" name="Rectangle 18"/>
          <p:cNvSpPr/>
          <p:nvPr/>
        </p:nvSpPr>
        <p:spPr>
          <a:xfrm>
            <a:off x="288031" y="1046473"/>
            <a:ext cx="2325112" cy="84350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70835" tIns="70835" rIns="70835" bIns="70835" numCol="1" spcCol="1270" anchor="t" anchorCtr="0">
            <a:noAutofit/>
          </a:bodyPr>
          <a:lstStyle/>
          <a:p>
            <a:pPr defTabSz="490167">
              <a:lnSpc>
                <a:spcPct val="90000"/>
              </a:lnSpc>
              <a:spcBef>
                <a:spcPct val="0"/>
              </a:spcBef>
              <a:spcAft>
                <a:spcPct val="35000"/>
              </a:spcAft>
            </a:pPr>
            <a:r>
              <a:rPr lang="en-US" sz="1324">
                <a:solidFill>
                  <a:srgbClr val="001E4E"/>
                </a:solidFill>
                <a:latin typeface="Segoe UI"/>
              </a:rPr>
              <a:t>Sales Navigator embedded</a:t>
            </a:r>
          </a:p>
          <a:p>
            <a:pPr marL="84029" lvl="1" indent="-84029" defTabSz="392134">
              <a:lnSpc>
                <a:spcPct val="90000"/>
              </a:lnSpc>
              <a:spcBef>
                <a:spcPct val="0"/>
              </a:spcBef>
              <a:spcAft>
                <a:spcPct val="15000"/>
              </a:spcAft>
              <a:buFontTx/>
              <a:buChar char="•"/>
            </a:pPr>
            <a:r>
              <a:rPr lang="en-US" sz="882">
                <a:solidFill>
                  <a:srgbClr val="505050"/>
                </a:solidFill>
                <a:latin typeface="Segoe UI"/>
              </a:rPr>
              <a:t> Enhanced Dynamics 365 widgets</a:t>
            </a:r>
          </a:p>
          <a:p>
            <a:pPr marL="128377" lvl="1" indent="-128377" defTabSz="392134">
              <a:lnSpc>
                <a:spcPct val="90000"/>
              </a:lnSpc>
              <a:spcBef>
                <a:spcPct val="0"/>
              </a:spcBef>
              <a:spcAft>
                <a:spcPct val="15000"/>
              </a:spcAft>
              <a:buFontTx/>
              <a:buChar char="•"/>
            </a:pPr>
            <a:r>
              <a:rPr lang="en-US" sz="882">
                <a:solidFill>
                  <a:srgbClr val="505050"/>
                </a:solidFill>
                <a:latin typeface="Segoe UI"/>
              </a:rPr>
              <a:t>Embedded contextual widgets in Dynamics 365</a:t>
            </a:r>
          </a:p>
        </p:txBody>
      </p:sp>
      <p:sp>
        <p:nvSpPr>
          <p:cNvPr id="21" name="Rectangle 20"/>
          <p:cNvSpPr/>
          <p:nvPr/>
        </p:nvSpPr>
        <p:spPr>
          <a:xfrm>
            <a:off x="288031" y="2266629"/>
            <a:ext cx="2325112" cy="110931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shade val="80000"/>
              <a:hueOff val="346951"/>
              <a:satOff val="-47832"/>
              <a:lumOff val="24103"/>
              <a:alphaOff val="0"/>
            </a:schemeClr>
          </a:fillRef>
          <a:effectRef idx="0">
            <a:schemeClr val="accent1">
              <a:shade val="80000"/>
              <a:hueOff val="346951"/>
              <a:satOff val="-47832"/>
              <a:lumOff val="24103"/>
              <a:alphaOff val="0"/>
            </a:schemeClr>
          </a:effectRef>
          <a:fontRef idx="minor">
            <a:schemeClr val="lt1"/>
          </a:fontRef>
        </p:style>
        <p:txBody>
          <a:bodyPr spcFirstLastPara="0" vert="horz" wrap="square" lIns="70835" tIns="70835" rIns="70835" bIns="70835" numCol="1" spcCol="1270" anchor="t" anchorCtr="0">
            <a:noAutofit/>
          </a:bodyPr>
          <a:lstStyle/>
          <a:p>
            <a:pPr defTabSz="490167">
              <a:lnSpc>
                <a:spcPct val="90000"/>
              </a:lnSpc>
              <a:spcBef>
                <a:spcPct val="0"/>
              </a:spcBef>
              <a:spcAft>
                <a:spcPct val="35000"/>
              </a:spcAft>
            </a:pPr>
            <a:r>
              <a:rPr lang="en-US" sz="1324">
                <a:solidFill>
                  <a:srgbClr val="001E4E"/>
                </a:solidFill>
                <a:latin typeface="Segoe UI"/>
              </a:rPr>
              <a:t>Social selling with context from CRM</a:t>
            </a:r>
          </a:p>
          <a:p>
            <a:pPr marL="128377" lvl="1" indent="-128377" defTabSz="392134">
              <a:lnSpc>
                <a:spcPct val="90000"/>
              </a:lnSpc>
              <a:spcBef>
                <a:spcPct val="0"/>
              </a:spcBef>
              <a:spcAft>
                <a:spcPct val="15000"/>
              </a:spcAft>
              <a:buFontTx/>
              <a:buChar char="•"/>
            </a:pPr>
            <a:r>
              <a:rPr lang="en-US" sz="882">
                <a:solidFill>
                  <a:srgbClr val="505050"/>
                </a:solidFill>
                <a:latin typeface="Segoe UI"/>
              </a:rPr>
              <a:t>Sync CRM data as leads in Sales Navigator with Admin Sync functionality</a:t>
            </a:r>
          </a:p>
          <a:p>
            <a:pPr marL="128377" lvl="1" indent="-128377" defTabSz="392134">
              <a:lnSpc>
                <a:spcPct val="90000"/>
              </a:lnSpc>
              <a:spcBef>
                <a:spcPct val="0"/>
              </a:spcBef>
              <a:spcAft>
                <a:spcPct val="15000"/>
              </a:spcAft>
              <a:buFontTx/>
              <a:buChar char="•"/>
            </a:pPr>
            <a:r>
              <a:rPr lang="en-US" sz="882">
                <a:solidFill>
                  <a:srgbClr val="505050"/>
                </a:solidFill>
                <a:latin typeface="Segoe UI"/>
              </a:rPr>
              <a:t>Receive Insights in Sales Navigator based on CRM leads </a:t>
            </a:r>
          </a:p>
        </p:txBody>
      </p:sp>
      <p:sp>
        <p:nvSpPr>
          <p:cNvPr id="23" name="Rectangle 22"/>
          <p:cNvSpPr/>
          <p:nvPr/>
        </p:nvSpPr>
        <p:spPr>
          <a:xfrm>
            <a:off x="288031" y="3742656"/>
            <a:ext cx="2325112" cy="90697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shade val="80000"/>
              <a:hueOff val="693902"/>
              <a:satOff val="-95664"/>
              <a:lumOff val="48207"/>
              <a:alphaOff val="0"/>
            </a:schemeClr>
          </a:fillRef>
          <a:effectRef idx="0">
            <a:schemeClr val="accent1">
              <a:shade val="80000"/>
              <a:hueOff val="693902"/>
              <a:satOff val="-95664"/>
              <a:lumOff val="48207"/>
              <a:alphaOff val="0"/>
            </a:schemeClr>
          </a:effectRef>
          <a:fontRef idx="minor">
            <a:schemeClr val="lt1"/>
          </a:fontRef>
        </p:style>
        <p:txBody>
          <a:bodyPr spcFirstLastPara="0" vert="horz" wrap="square" lIns="70835" tIns="70835" rIns="70835" bIns="70835" numCol="1" spcCol="1270" anchor="t" anchorCtr="0">
            <a:noAutofit/>
          </a:bodyPr>
          <a:lstStyle/>
          <a:p>
            <a:pPr defTabSz="490167">
              <a:lnSpc>
                <a:spcPct val="90000"/>
              </a:lnSpc>
              <a:spcBef>
                <a:spcPct val="0"/>
              </a:spcBef>
              <a:spcAft>
                <a:spcPct val="35000"/>
              </a:spcAft>
            </a:pPr>
            <a:r>
              <a:rPr lang="en-US" sz="1324">
                <a:solidFill>
                  <a:srgbClr val="001E4E"/>
                </a:solidFill>
                <a:latin typeface="Segoe UI"/>
              </a:rPr>
              <a:t>Integrated Engagement</a:t>
            </a:r>
          </a:p>
          <a:p>
            <a:pPr marL="128377" lvl="1" indent="-128377" defTabSz="392134">
              <a:lnSpc>
                <a:spcPct val="90000"/>
              </a:lnSpc>
              <a:spcBef>
                <a:spcPct val="0"/>
              </a:spcBef>
              <a:spcAft>
                <a:spcPct val="15000"/>
              </a:spcAft>
              <a:buFont typeface="Arial" panose="020B0604020202020204" pitchFamily="34" charset="0"/>
              <a:buChar char="•"/>
            </a:pPr>
            <a:r>
              <a:rPr lang="en-US" sz="882" err="1">
                <a:solidFill>
                  <a:srgbClr val="505050"/>
                </a:solidFill>
                <a:latin typeface="Segoe UI"/>
              </a:rPr>
              <a:t>Linkedin</a:t>
            </a:r>
            <a:r>
              <a:rPr lang="en-US" sz="882">
                <a:solidFill>
                  <a:srgbClr val="505050"/>
                </a:solidFill>
                <a:latin typeface="Segoe UI"/>
              </a:rPr>
              <a:t> activities in Dynamics 365 to provide holistic engagement history</a:t>
            </a:r>
          </a:p>
          <a:p>
            <a:pPr marL="128377" lvl="1" indent="-128377" defTabSz="392134">
              <a:lnSpc>
                <a:spcPct val="90000"/>
              </a:lnSpc>
              <a:spcBef>
                <a:spcPct val="0"/>
              </a:spcBef>
              <a:spcAft>
                <a:spcPct val="15000"/>
              </a:spcAft>
              <a:buFont typeface="Arial" panose="020B0604020202020204" pitchFamily="34" charset="0"/>
              <a:buChar char="•"/>
            </a:pPr>
            <a:r>
              <a:rPr lang="en-US" sz="882">
                <a:solidFill>
                  <a:srgbClr val="505050"/>
                </a:solidFill>
                <a:latin typeface="Segoe UI"/>
              </a:rPr>
              <a:t>Content engagement with </a:t>
            </a:r>
            <a:r>
              <a:rPr lang="en-US" sz="882" err="1">
                <a:solidFill>
                  <a:srgbClr val="505050"/>
                </a:solidFill>
                <a:latin typeface="Segoe UI"/>
              </a:rPr>
              <a:t>Pointdrive</a:t>
            </a:r>
            <a:r>
              <a:rPr lang="en-US" sz="882">
                <a:solidFill>
                  <a:srgbClr val="505050"/>
                </a:solidFill>
                <a:latin typeface="Segoe UI"/>
              </a:rPr>
              <a:t> enabled with Sales Navigator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3130" y="1053474"/>
            <a:ext cx="4252655" cy="3597038"/>
          </a:xfrm>
          <a:prstGeom prst="rect">
            <a:avLst/>
          </a:prstGeom>
          <a:ln w="12700">
            <a:solidFill>
              <a:schemeClr val="bg1">
                <a:lumMod val="85000"/>
              </a:schemeClr>
            </a:solidFill>
          </a:ln>
        </p:spPr>
      </p:pic>
      <p:grpSp>
        <p:nvGrpSpPr>
          <p:cNvPr id="5" name="Group 4"/>
          <p:cNvGrpSpPr/>
          <p:nvPr/>
        </p:nvGrpSpPr>
        <p:grpSpPr>
          <a:xfrm>
            <a:off x="2803130" y="1053474"/>
            <a:ext cx="5565811" cy="3311095"/>
            <a:chOff x="1524649" y="728226"/>
            <a:chExt cx="9142703" cy="5227950"/>
          </a:xfrm>
        </p:grpSpPr>
        <p:pic>
          <p:nvPicPr>
            <p:cNvPr id="7" name="Picture 6" descr="0.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649" y="728226"/>
              <a:ext cx="9142703" cy="5141485"/>
            </a:xfrm>
            <a:prstGeom prst="rect">
              <a:avLst/>
            </a:prstGeom>
            <a:ln w="12700">
              <a:solidFill>
                <a:schemeClr val="bg1">
                  <a:lumMod val="85000"/>
                </a:schemeClr>
              </a:solidFill>
            </a:ln>
          </p:spPr>
        </p:pic>
        <p:pic>
          <p:nvPicPr>
            <p:cNvPr id="8" name="Picture 7" descr="0.3.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649" y="728226"/>
              <a:ext cx="9142703" cy="5141485"/>
            </a:xfrm>
            <a:prstGeom prst="rect">
              <a:avLst/>
            </a:prstGeom>
            <a:ln w="12700">
              <a:solidFill>
                <a:schemeClr val="bg1">
                  <a:lumMod val="85000"/>
                </a:schemeClr>
              </a:solidFill>
            </a:ln>
          </p:spPr>
        </p:pic>
        <p:pic>
          <p:nvPicPr>
            <p:cNvPr id="9" name="Picture 8" descr="0.3.floa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649" y="728226"/>
              <a:ext cx="9142703" cy="5141485"/>
            </a:xfrm>
            <a:prstGeom prst="rect">
              <a:avLst/>
            </a:prstGeom>
            <a:ln w="12700">
              <a:solidFill>
                <a:schemeClr val="bg1">
                  <a:lumMod val="85000"/>
                </a:schemeClr>
              </a:solidFill>
            </a:ln>
            <a:effectLst>
              <a:outerShdw blurRad="635000" dir="2700000" algn="tl" rotWithShape="0">
                <a:srgbClr val="000000">
                  <a:alpha val="43000"/>
                </a:srgb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5330" y="4818852"/>
              <a:ext cx="1840331" cy="1137324"/>
            </a:xfrm>
            <a:prstGeom prst="rect">
              <a:avLst/>
            </a:prstGeom>
            <a:ln w="12700">
              <a:solidFill>
                <a:schemeClr val="bg1">
                  <a:lumMod val="85000"/>
                </a:schemeClr>
              </a:solidFill>
            </a:ln>
          </p:spPr>
        </p:pic>
      </p:grpSp>
      <p:grpSp>
        <p:nvGrpSpPr>
          <p:cNvPr id="11" name="Group 10"/>
          <p:cNvGrpSpPr/>
          <p:nvPr/>
        </p:nvGrpSpPr>
        <p:grpSpPr>
          <a:xfrm>
            <a:off x="2803129" y="1053474"/>
            <a:ext cx="6062177" cy="3478225"/>
            <a:chOff x="1524649" y="916928"/>
            <a:chExt cx="9142703" cy="5024146"/>
          </a:xfrm>
        </p:grpSpPr>
        <p:pic>
          <p:nvPicPr>
            <p:cNvPr id="12" name="Picture 11"/>
            <p:cNvPicPr>
              <a:picLocks noChangeAspect="1"/>
            </p:cNvPicPr>
            <p:nvPr/>
          </p:nvPicPr>
          <p:blipFill rotWithShape="1">
            <a:blip r:embed="rId8"/>
            <a:srcRect t="12076"/>
            <a:stretch/>
          </p:blipFill>
          <p:spPr>
            <a:xfrm>
              <a:off x="1524649" y="916928"/>
              <a:ext cx="9142703" cy="5024146"/>
            </a:xfrm>
            <a:prstGeom prst="rect">
              <a:avLst/>
            </a:prstGeom>
            <a:ln w="12700">
              <a:solidFill>
                <a:schemeClr val="bg1">
                  <a:lumMod val="85000"/>
                </a:schemeClr>
              </a:solidFill>
            </a:ln>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r="8354"/>
            <a:stretch/>
          </p:blipFill>
          <p:spPr>
            <a:xfrm>
              <a:off x="4746816" y="3389964"/>
              <a:ext cx="234917" cy="226535"/>
            </a:xfrm>
            <a:prstGeom prst="rect">
              <a:avLst/>
            </a:prstGeom>
            <a:ln w="12700">
              <a:solidFill>
                <a:schemeClr val="bg1">
                  <a:lumMod val="85000"/>
                </a:schemeClr>
              </a:solidFill>
            </a:ln>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44095" y="4019262"/>
              <a:ext cx="2870332" cy="1137324"/>
            </a:xfrm>
            <a:prstGeom prst="rect">
              <a:avLst/>
            </a:prstGeom>
            <a:ln w="12700">
              <a:solidFill>
                <a:schemeClr val="bg1">
                  <a:lumMod val="85000"/>
                </a:schemeClr>
              </a:solidFill>
            </a:ln>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49438" y="2934570"/>
              <a:ext cx="2602968" cy="1137324"/>
            </a:xfrm>
            <a:prstGeom prst="rect">
              <a:avLst/>
            </a:prstGeom>
            <a:ln w="12700">
              <a:solidFill>
                <a:schemeClr val="bg1">
                  <a:lumMod val="85000"/>
                </a:schemeClr>
              </a:solidFill>
            </a:ln>
          </p:spPr>
        </p:pic>
      </p:grpSp>
      <p:sp>
        <p:nvSpPr>
          <p:cNvPr id="24" name="Triangle 23"/>
          <p:cNvSpPr/>
          <p:nvPr/>
        </p:nvSpPr>
        <p:spPr>
          <a:xfrm rot="10800000">
            <a:off x="1309920" y="1983507"/>
            <a:ext cx="217429" cy="170057"/>
          </a:xfrm>
          <a:prstGeom prst="triangle">
            <a:avLst/>
          </a:prstGeom>
          <a:solidFill>
            <a:schemeClr val="tx2"/>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defTabSz="685739"/>
            <a:endParaRPr lang="en-US" sz="1324">
              <a:solidFill>
                <a:srgbClr val="FFFFFF"/>
              </a:solidFill>
              <a:latin typeface="Segoe UI"/>
            </a:endParaRPr>
          </a:p>
        </p:txBody>
      </p:sp>
      <p:sp>
        <p:nvSpPr>
          <p:cNvPr id="25" name="Triangle 24"/>
          <p:cNvSpPr/>
          <p:nvPr/>
        </p:nvSpPr>
        <p:spPr>
          <a:xfrm rot="10800000">
            <a:off x="1341871" y="3469474"/>
            <a:ext cx="217429" cy="170057"/>
          </a:xfrm>
          <a:prstGeom prst="triangle">
            <a:avLst/>
          </a:prstGeom>
          <a:solidFill>
            <a:schemeClr val="tx2"/>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defTabSz="685739"/>
            <a:endParaRPr lang="en-US" sz="1324">
              <a:solidFill>
                <a:srgbClr val="FFFFFF"/>
              </a:solidFill>
              <a:latin typeface="Segoe UI"/>
            </a:endParaRPr>
          </a:p>
        </p:txBody>
      </p:sp>
    </p:spTree>
    <p:extLst>
      <p:ext uri="{BB962C8B-B14F-4D97-AF65-F5344CB8AC3E}">
        <p14:creationId xmlns:p14="http://schemas.microsoft.com/office/powerpoint/2010/main" val="8538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Planning</a:t>
            </a:r>
            <a:endParaRPr lang="en-US" sz="2400" i="1" dirty="0"/>
          </a:p>
        </p:txBody>
      </p:sp>
    </p:spTree>
    <p:extLst>
      <p:ext uri="{BB962C8B-B14F-4D97-AF65-F5344CB8AC3E}">
        <p14:creationId xmlns:p14="http://schemas.microsoft.com/office/powerpoint/2010/main" val="638266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9BE1-7456-4AF1-9C1B-DFAE6975ACA3}"/>
              </a:ext>
            </a:extLst>
          </p:cNvPr>
          <p:cNvSpPr>
            <a:spLocks noGrp="1"/>
          </p:cNvSpPr>
          <p:nvPr>
            <p:ph type="title"/>
          </p:nvPr>
        </p:nvSpPr>
        <p:spPr/>
        <p:txBody>
          <a:bodyPr/>
          <a:lstStyle/>
          <a:p>
            <a:r>
              <a:rPr lang="en-US" dirty="0"/>
              <a:t>Question #1</a:t>
            </a:r>
          </a:p>
        </p:txBody>
      </p:sp>
      <p:graphicFrame>
        <p:nvGraphicFramePr>
          <p:cNvPr id="4" name="Content Placeholder 3">
            <a:extLst>
              <a:ext uri="{FF2B5EF4-FFF2-40B4-BE49-F238E27FC236}">
                <a16:creationId xmlns:a16="http://schemas.microsoft.com/office/drawing/2014/main" id="{6AB46529-E5C7-4192-B378-D34A4E9E3B44}"/>
              </a:ext>
            </a:extLst>
          </p:cNvPr>
          <p:cNvGraphicFramePr>
            <a:graphicFrameLocks noGrp="1"/>
          </p:cNvGraphicFramePr>
          <p:nvPr>
            <p:ph idx="1"/>
            <p:extLst>
              <p:ext uri="{D42A27DB-BD31-4B8C-83A1-F6EECF244321}">
                <p14:modId xmlns:p14="http://schemas.microsoft.com/office/powerpoint/2010/main" val="1415570280"/>
              </p:ext>
            </p:extLst>
          </p:nvPr>
        </p:nvGraphicFramePr>
        <p:xfrm>
          <a:off x="457200" y="1200151"/>
          <a:ext cx="8229600" cy="838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264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D472-AE27-4243-A678-E77C3ECA7C1D}"/>
              </a:ext>
            </a:extLst>
          </p:cNvPr>
          <p:cNvSpPr>
            <a:spLocks noGrp="1"/>
          </p:cNvSpPr>
          <p:nvPr>
            <p:ph type="title"/>
          </p:nvPr>
        </p:nvSpPr>
        <p:spPr/>
        <p:txBody>
          <a:bodyPr/>
          <a:lstStyle/>
          <a:p>
            <a:r>
              <a:rPr lang="en-US" dirty="0"/>
              <a:t>Rule #2</a:t>
            </a:r>
          </a:p>
        </p:txBody>
      </p:sp>
      <p:graphicFrame>
        <p:nvGraphicFramePr>
          <p:cNvPr id="4" name="Content Placeholder 3">
            <a:extLst>
              <a:ext uri="{FF2B5EF4-FFF2-40B4-BE49-F238E27FC236}">
                <a16:creationId xmlns:a16="http://schemas.microsoft.com/office/drawing/2014/main" id="{4C92A75C-7BAF-4985-9182-034F11AE9E2A}"/>
              </a:ext>
            </a:extLst>
          </p:cNvPr>
          <p:cNvGraphicFramePr>
            <a:graphicFrameLocks noGrp="1"/>
          </p:cNvGraphicFramePr>
          <p:nvPr>
            <p:ph idx="1"/>
            <p:extLst>
              <p:ext uri="{D42A27DB-BD31-4B8C-83A1-F6EECF244321}">
                <p14:modId xmlns:p14="http://schemas.microsoft.com/office/powerpoint/2010/main" val="3058778134"/>
              </p:ext>
            </p:extLst>
          </p:nvPr>
        </p:nvGraphicFramePr>
        <p:xfrm>
          <a:off x="457200" y="1200151"/>
          <a:ext cx="8229600" cy="2209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149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Content Placeholder 4"/>
          <p:cNvSpPr>
            <a:spLocks noGrp="1"/>
          </p:cNvSpPr>
          <p:nvPr>
            <p:ph idx="1"/>
          </p:nvPr>
        </p:nvSpPr>
        <p:spPr/>
        <p:txBody>
          <a:bodyPr/>
          <a:lstStyle/>
          <a:p>
            <a:pPr lvl="0"/>
            <a:r>
              <a:rPr lang="en-US" dirty="0"/>
              <a:t>When</a:t>
            </a:r>
          </a:p>
          <a:p>
            <a:pPr lvl="0"/>
            <a:r>
              <a:rPr lang="en-US" dirty="0"/>
              <a:t>Where</a:t>
            </a:r>
          </a:p>
          <a:p>
            <a:pPr lvl="0"/>
            <a:r>
              <a:rPr lang="en-US" dirty="0"/>
              <a:t>Why</a:t>
            </a:r>
          </a:p>
          <a:p>
            <a:pPr lvl="0"/>
            <a:r>
              <a:rPr lang="en-US" dirty="0"/>
              <a:t>Technology</a:t>
            </a:r>
          </a:p>
          <a:p>
            <a:pPr lvl="0"/>
            <a:r>
              <a:rPr lang="en-US" dirty="0"/>
              <a:t>Tools</a:t>
            </a:r>
          </a:p>
        </p:txBody>
      </p:sp>
    </p:spTree>
    <p:extLst>
      <p:ext uri="{BB962C8B-B14F-4D97-AF65-F5344CB8AC3E}">
        <p14:creationId xmlns:p14="http://schemas.microsoft.com/office/powerpoint/2010/main" val="2305511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BA50-630E-43AF-A6AB-26F75D7E437F}"/>
              </a:ext>
            </a:extLst>
          </p:cNvPr>
          <p:cNvSpPr>
            <a:spLocks noGrp="1"/>
          </p:cNvSpPr>
          <p:nvPr>
            <p:ph type="title"/>
          </p:nvPr>
        </p:nvSpPr>
        <p:spPr/>
        <p:txBody>
          <a:bodyPr/>
          <a:lstStyle/>
          <a:p>
            <a:r>
              <a:rPr lang="en-US" dirty="0"/>
              <a:t>Iterative Development</a:t>
            </a:r>
          </a:p>
        </p:txBody>
      </p:sp>
      <p:graphicFrame>
        <p:nvGraphicFramePr>
          <p:cNvPr id="4" name="Content Placeholder 3">
            <a:extLst>
              <a:ext uri="{FF2B5EF4-FFF2-40B4-BE49-F238E27FC236}">
                <a16:creationId xmlns:a16="http://schemas.microsoft.com/office/drawing/2014/main" id="{7AA2CE30-FF8D-420F-9C4B-14ECA4187EA5}"/>
              </a:ext>
            </a:extLst>
          </p:cNvPr>
          <p:cNvGraphicFramePr>
            <a:graphicFrameLocks noGrp="1"/>
          </p:cNvGraphicFramePr>
          <p:nvPr>
            <p:ph idx="1"/>
            <p:extLst>
              <p:ext uri="{D42A27DB-BD31-4B8C-83A1-F6EECF244321}">
                <p14:modId xmlns:p14="http://schemas.microsoft.com/office/powerpoint/2010/main" val="3981024629"/>
              </p:ext>
            </p:extLst>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9642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1E41-8882-4E25-A2B3-0873D0484201}"/>
              </a:ext>
            </a:extLst>
          </p:cNvPr>
          <p:cNvSpPr>
            <a:spLocks noGrp="1"/>
          </p:cNvSpPr>
          <p:nvPr>
            <p:ph type="title"/>
          </p:nvPr>
        </p:nvSpPr>
        <p:spPr/>
        <p:txBody>
          <a:bodyPr/>
          <a:lstStyle/>
          <a:p>
            <a:r>
              <a:rPr lang="en-US" dirty="0"/>
              <a:t>Implementation Plan</a:t>
            </a:r>
          </a:p>
        </p:txBody>
      </p:sp>
      <p:graphicFrame>
        <p:nvGraphicFramePr>
          <p:cNvPr id="4" name="Content Placeholder 3">
            <a:extLst>
              <a:ext uri="{FF2B5EF4-FFF2-40B4-BE49-F238E27FC236}">
                <a16:creationId xmlns:a16="http://schemas.microsoft.com/office/drawing/2014/main" id="{A0C71ACF-975C-42C0-B4FF-0EA848CF2FE6}"/>
              </a:ext>
            </a:extLst>
          </p:cNvPr>
          <p:cNvGraphicFramePr>
            <a:graphicFrameLocks noGrp="1"/>
          </p:cNvGraphicFramePr>
          <p:nvPr>
            <p:ph idx="1"/>
            <p:extLst>
              <p:ext uri="{D42A27DB-BD31-4B8C-83A1-F6EECF244321}">
                <p14:modId xmlns:p14="http://schemas.microsoft.com/office/powerpoint/2010/main" val="717268258"/>
              </p:ext>
            </p:extLst>
          </p:nvPr>
        </p:nvGraphicFramePr>
        <p:xfrm>
          <a:off x="457200" y="1200151"/>
          <a:ext cx="8229600" cy="1981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8170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C89F-A1CE-44E8-8059-265AB186C506}"/>
              </a:ext>
            </a:extLst>
          </p:cNvPr>
          <p:cNvSpPr>
            <a:spLocks noGrp="1"/>
          </p:cNvSpPr>
          <p:nvPr>
            <p:ph type="title"/>
          </p:nvPr>
        </p:nvSpPr>
        <p:spPr/>
        <p:txBody>
          <a:bodyPr/>
          <a:lstStyle/>
          <a:p>
            <a:r>
              <a:rPr lang="en-US" dirty="0"/>
              <a:t>Training/User Adoption</a:t>
            </a:r>
          </a:p>
        </p:txBody>
      </p:sp>
      <p:graphicFrame>
        <p:nvGraphicFramePr>
          <p:cNvPr id="4" name="Content Placeholder 3">
            <a:extLst>
              <a:ext uri="{FF2B5EF4-FFF2-40B4-BE49-F238E27FC236}">
                <a16:creationId xmlns:a16="http://schemas.microsoft.com/office/drawing/2014/main" id="{C5643975-A12C-4556-BDCD-C93CCF2B794A}"/>
              </a:ext>
            </a:extLst>
          </p:cNvPr>
          <p:cNvGraphicFramePr>
            <a:graphicFrameLocks noGrp="1"/>
          </p:cNvGraphicFramePr>
          <p:nvPr>
            <p:ph idx="1"/>
            <p:extLst>
              <p:ext uri="{D42A27DB-BD31-4B8C-83A1-F6EECF244321}">
                <p14:modId xmlns:p14="http://schemas.microsoft.com/office/powerpoint/2010/main" val="2230899113"/>
              </p:ext>
            </p:extLst>
          </p:nvPr>
        </p:nvGraphicFramePr>
        <p:xfrm>
          <a:off x="457200" y="1200151"/>
          <a:ext cx="8229600" cy="129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0726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Configuration</a:t>
            </a:r>
            <a:endParaRPr lang="en-US" sz="2400" i="1" dirty="0"/>
          </a:p>
        </p:txBody>
      </p:sp>
    </p:spTree>
    <p:extLst>
      <p:ext uri="{BB962C8B-B14F-4D97-AF65-F5344CB8AC3E}">
        <p14:creationId xmlns:p14="http://schemas.microsoft.com/office/powerpoint/2010/main" val="752899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715A-FEB5-4F56-8F4D-2B3BA3BEF85A}"/>
              </a:ext>
            </a:extLst>
          </p:cNvPr>
          <p:cNvSpPr>
            <a:spLocks noGrp="1"/>
          </p:cNvSpPr>
          <p:nvPr>
            <p:ph type="title"/>
          </p:nvPr>
        </p:nvSpPr>
        <p:spPr/>
        <p:txBody>
          <a:bodyPr/>
          <a:lstStyle/>
          <a:p>
            <a:r>
              <a:rPr lang="en-US" dirty="0"/>
              <a:t>Configuration vs. Code</a:t>
            </a:r>
          </a:p>
        </p:txBody>
      </p:sp>
      <p:graphicFrame>
        <p:nvGraphicFramePr>
          <p:cNvPr id="4" name="Content Placeholder 3">
            <a:extLst>
              <a:ext uri="{FF2B5EF4-FFF2-40B4-BE49-F238E27FC236}">
                <a16:creationId xmlns:a16="http://schemas.microsoft.com/office/drawing/2014/main" id="{1E134BE6-3E2F-4474-87BB-4462234C012F}"/>
              </a:ext>
            </a:extLst>
          </p:cNvPr>
          <p:cNvGraphicFramePr>
            <a:graphicFrameLocks noGrp="1"/>
          </p:cNvGraphicFramePr>
          <p:nvPr>
            <p:ph idx="1"/>
            <p:extLst>
              <p:ext uri="{D42A27DB-BD31-4B8C-83A1-F6EECF244321}">
                <p14:modId xmlns:p14="http://schemas.microsoft.com/office/powerpoint/2010/main" val="2244397138"/>
              </p:ext>
            </p:extLst>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222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6898-FA0F-4970-B504-18A9EFFCDAF8}"/>
              </a:ext>
            </a:extLst>
          </p:cNvPr>
          <p:cNvSpPr>
            <a:spLocks noGrp="1"/>
          </p:cNvSpPr>
          <p:nvPr>
            <p:ph type="title"/>
          </p:nvPr>
        </p:nvSpPr>
        <p:spPr/>
        <p:txBody>
          <a:bodyPr/>
          <a:lstStyle/>
          <a:p>
            <a:r>
              <a:rPr lang="en-US" dirty="0"/>
              <a:t>Make it Your Own</a:t>
            </a:r>
          </a:p>
        </p:txBody>
      </p:sp>
      <p:graphicFrame>
        <p:nvGraphicFramePr>
          <p:cNvPr id="4" name="Content Placeholder 3">
            <a:extLst>
              <a:ext uri="{FF2B5EF4-FFF2-40B4-BE49-F238E27FC236}">
                <a16:creationId xmlns:a16="http://schemas.microsoft.com/office/drawing/2014/main" id="{A6E262EF-D09D-4221-B55C-75A1E80E1763}"/>
              </a:ext>
            </a:extLst>
          </p:cNvPr>
          <p:cNvGraphicFramePr>
            <a:graphicFrameLocks noGrp="1"/>
          </p:cNvGraphicFramePr>
          <p:nvPr>
            <p:ph idx="1"/>
            <p:extLst>
              <p:ext uri="{D42A27DB-BD31-4B8C-83A1-F6EECF244321}">
                <p14:modId xmlns:p14="http://schemas.microsoft.com/office/powerpoint/2010/main" val="3273816698"/>
              </p:ext>
            </p:extLst>
          </p:nvPr>
        </p:nvGraphicFramePr>
        <p:xfrm>
          <a:off x="457200" y="1200151"/>
          <a:ext cx="8229600" cy="266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4661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Extensibility</a:t>
            </a:r>
            <a:endParaRPr lang="en-US" sz="2400" i="1" dirty="0"/>
          </a:p>
        </p:txBody>
      </p:sp>
    </p:spTree>
    <p:extLst>
      <p:ext uri="{BB962C8B-B14F-4D97-AF65-F5344CB8AC3E}">
        <p14:creationId xmlns:p14="http://schemas.microsoft.com/office/powerpoint/2010/main" val="1990981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D250-601F-408B-BB30-4314A6FCDD63}"/>
              </a:ext>
            </a:extLst>
          </p:cNvPr>
          <p:cNvSpPr>
            <a:spLocks noGrp="1"/>
          </p:cNvSpPr>
          <p:nvPr>
            <p:ph type="title"/>
          </p:nvPr>
        </p:nvSpPr>
        <p:spPr/>
        <p:txBody>
          <a:bodyPr/>
          <a:lstStyle/>
          <a:p>
            <a:r>
              <a:rPr lang="en-US" dirty="0"/>
              <a:t>Extensibility Points</a:t>
            </a:r>
          </a:p>
        </p:txBody>
      </p:sp>
      <p:graphicFrame>
        <p:nvGraphicFramePr>
          <p:cNvPr id="4" name="Content Placeholder 3">
            <a:extLst>
              <a:ext uri="{FF2B5EF4-FFF2-40B4-BE49-F238E27FC236}">
                <a16:creationId xmlns:a16="http://schemas.microsoft.com/office/drawing/2014/main" id="{742E9742-2D36-485A-8CEE-578F89F8FA4D}"/>
              </a:ext>
            </a:extLst>
          </p:cNvPr>
          <p:cNvGraphicFramePr>
            <a:graphicFrameLocks noGrp="1"/>
          </p:cNvGraphicFramePr>
          <p:nvPr>
            <p:ph idx="1"/>
            <p:extLst>
              <p:ext uri="{D42A27DB-BD31-4B8C-83A1-F6EECF244321}">
                <p14:modId xmlns:p14="http://schemas.microsoft.com/office/powerpoint/2010/main" val="4201336528"/>
              </p:ext>
            </p:extLst>
          </p:nvPr>
        </p:nvGraphicFramePr>
        <p:xfrm>
          <a:off x="457200" y="1200151"/>
          <a:ext cx="8229600" cy="2438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241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Next Steps</a:t>
            </a:r>
            <a:endParaRPr lang="en-US" sz="2400" i="1" dirty="0"/>
          </a:p>
        </p:txBody>
      </p:sp>
    </p:spTree>
    <p:extLst>
      <p:ext uri="{BB962C8B-B14F-4D97-AF65-F5344CB8AC3E}">
        <p14:creationId xmlns:p14="http://schemas.microsoft.com/office/powerpoint/2010/main" val="576754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E3F0-892E-4552-A784-6B6BA79359F0}"/>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40708B47-CC94-4621-912E-FF04032BA0E1}"/>
              </a:ext>
            </a:extLst>
          </p:cNvPr>
          <p:cNvGraphicFramePr>
            <a:graphicFrameLocks noGrp="1"/>
          </p:cNvGraphicFramePr>
          <p:nvPr>
            <p:ph idx="1"/>
            <p:extLst>
              <p:ext uri="{D42A27DB-BD31-4B8C-83A1-F6EECF244321}">
                <p14:modId xmlns:p14="http://schemas.microsoft.com/office/powerpoint/2010/main" val="4066905528"/>
              </p:ext>
            </p:extLst>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568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pPr lvl="0"/>
            <a:r>
              <a:rPr lang="en-US" dirty="0"/>
              <a:t>General Availability</a:t>
            </a:r>
          </a:p>
          <a:p>
            <a:pPr lvl="1"/>
            <a:r>
              <a:rPr lang="en-US" dirty="0"/>
              <a:t>1</a:t>
            </a:r>
            <a:r>
              <a:rPr lang="en-US" baseline="30000" dirty="0"/>
              <a:t>st</a:t>
            </a:r>
            <a:r>
              <a:rPr lang="en-US" dirty="0"/>
              <a:t> week of October</a:t>
            </a:r>
          </a:p>
          <a:p>
            <a:endParaRPr lang="en-US" dirty="0"/>
          </a:p>
        </p:txBody>
      </p:sp>
    </p:spTree>
    <p:extLst>
      <p:ext uri="{BB962C8B-B14F-4D97-AF65-F5344CB8AC3E}">
        <p14:creationId xmlns:p14="http://schemas.microsoft.com/office/powerpoint/2010/main" val="1912758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11587" y="1504950"/>
            <a:ext cx="1520825" cy="1797050"/>
          </a:xfrm>
        </p:spPr>
      </p:pic>
    </p:spTree>
    <p:extLst>
      <p:ext uri="{BB962C8B-B14F-4D97-AF65-F5344CB8AC3E}">
        <p14:creationId xmlns:p14="http://schemas.microsoft.com/office/powerpoint/2010/main" val="3456236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78237" y="2173287"/>
            <a:ext cx="1787525" cy="1447800"/>
          </a:xfrm>
        </p:spPr>
      </p:pic>
    </p:spTree>
    <p:extLst>
      <p:ext uri="{BB962C8B-B14F-4D97-AF65-F5344CB8AC3E}">
        <p14:creationId xmlns:p14="http://schemas.microsoft.com/office/powerpoint/2010/main" val="188167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Overview</a:t>
            </a:r>
            <a:endParaRPr lang="en-US" sz="2400" i="1" dirty="0"/>
          </a:p>
        </p:txBody>
      </p:sp>
    </p:spTree>
    <p:extLst>
      <p:ext uri="{BB962C8B-B14F-4D97-AF65-F5344CB8AC3E}">
        <p14:creationId xmlns:p14="http://schemas.microsoft.com/office/powerpoint/2010/main" val="99879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4558" y="1071452"/>
            <a:ext cx="2208915" cy="1751563"/>
            <a:chOff x="4349" y="1428034"/>
            <a:chExt cx="2946056" cy="2336080"/>
          </a:xfrm>
        </p:grpSpPr>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4349" y="1428034"/>
              <a:ext cx="2946056" cy="2336080"/>
            </a:xfrm>
            <a:prstGeom prst="rect">
              <a:avLst/>
            </a:prstGeom>
          </p:spPr>
        </p:pic>
        <p:pic>
          <p:nvPicPr>
            <p:cNvPr id="123" name="Picture 12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9000"/>
                      </a14:imgEffect>
                    </a14:imgLayer>
                  </a14:imgProps>
                </a:ext>
                <a:ext uri="{28A0092B-C50C-407E-A947-70E740481C1C}">
                  <a14:useLocalDpi xmlns:a14="http://schemas.microsoft.com/office/drawing/2010/main" val="0"/>
                </a:ext>
              </a:extLst>
            </a:blip>
            <a:stretch>
              <a:fillRect/>
            </a:stretch>
          </p:blipFill>
          <p:spPr>
            <a:xfrm>
              <a:off x="284099" y="2459450"/>
              <a:ext cx="1290690" cy="297051"/>
            </a:xfrm>
            <a:prstGeom prst="rect">
              <a:avLst/>
            </a:prstGeom>
          </p:spPr>
        </p:pic>
      </p:grpSp>
      <p:grpSp>
        <p:nvGrpSpPr>
          <p:cNvPr id="132" name="Group 131"/>
          <p:cNvGrpSpPr/>
          <p:nvPr/>
        </p:nvGrpSpPr>
        <p:grpSpPr>
          <a:xfrm>
            <a:off x="6942923" y="1071452"/>
            <a:ext cx="2488909" cy="1751563"/>
            <a:chOff x="9258126" y="1428034"/>
            <a:chExt cx="3319487" cy="2336080"/>
          </a:xfrm>
        </p:grpSpPr>
        <p:pic>
          <p:nvPicPr>
            <p:cNvPr id="122" name="Picture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9258126" y="1428034"/>
              <a:ext cx="2946056" cy="2336080"/>
            </a:xfrm>
            <a:prstGeom prst="rect">
              <a:avLst/>
            </a:prstGeom>
          </p:spPr>
        </p:pic>
        <p:sp>
          <p:nvSpPr>
            <p:cNvPr id="124" name="TextBox 123"/>
            <p:cNvSpPr txBox="1"/>
            <p:nvPr/>
          </p:nvSpPr>
          <p:spPr>
            <a:xfrm>
              <a:off x="10178556" y="3053351"/>
              <a:ext cx="2104722" cy="544709"/>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350" kern="0" dirty="0">
                  <a:gradFill>
                    <a:gsLst>
                      <a:gs pos="2917">
                        <a:srgbClr val="505050"/>
                      </a:gs>
                      <a:gs pos="30000">
                        <a:srgbClr val="505050"/>
                      </a:gs>
                    </a:gsLst>
                    <a:lin ang="5400000" scaled="0"/>
                  </a:gradFill>
                  <a:latin typeface="Segoe UI"/>
                  <a:cs typeface="Segoe UI" panose="020B0502040204020203" pitchFamily="34" charset="0"/>
                </a:rPr>
                <a:t>Azure IoT </a:t>
              </a:r>
            </a:p>
          </p:txBody>
        </p:sp>
        <p:sp>
          <p:nvSpPr>
            <p:cNvPr id="125" name="TextBox 124"/>
            <p:cNvSpPr txBox="1"/>
            <p:nvPr/>
          </p:nvSpPr>
          <p:spPr>
            <a:xfrm>
              <a:off x="9389442" y="1729062"/>
              <a:ext cx="2746406" cy="544709"/>
            </a:xfrm>
            <a:prstGeom prst="rect">
              <a:avLst/>
            </a:prstGeom>
            <a:noFill/>
          </p:spPr>
          <p:txBody>
            <a:bodyPr wrap="square" lIns="137063" tIns="109650" rIns="137063" bIns="109650" rtlCol="0">
              <a:spAutoFit/>
            </a:bodyPr>
            <a:lstStyle/>
            <a:p>
              <a:pPr algn="ctr" defTabSz="685211">
                <a:lnSpc>
                  <a:spcPct val="90000"/>
                </a:lnSpc>
                <a:defRPr/>
              </a:pPr>
              <a:r>
                <a:rPr lang="en-US" sz="1350" kern="0">
                  <a:gradFill>
                    <a:gsLst>
                      <a:gs pos="2917">
                        <a:srgbClr val="505050"/>
                      </a:gs>
                      <a:gs pos="30000">
                        <a:srgbClr val="505050"/>
                      </a:gs>
                    </a:gsLst>
                    <a:lin ang="5400000" scaled="0"/>
                  </a:gradFill>
                  <a:latin typeface="Segoe UI"/>
                  <a:cs typeface="Segoe UI" panose="020B0502040204020203" pitchFamily="34" charset="0"/>
                </a:rPr>
                <a:t>Cortana Intelligence </a:t>
              </a:r>
              <a:endParaRPr lang="en-US" sz="1350" kern="0" dirty="0">
                <a:gradFill>
                  <a:gsLst>
                    <a:gs pos="2917">
                      <a:srgbClr val="505050"/>
                    </a:gs>
                    <a:gs pos="30000">
                      <a:srgbClr val="505050"/>
                    </a:gs>
                  </a:gsLst>
                  <a:lin ang="5400000" scaled="0"/>
                </a:gradFill>
                <a:latin typeface="Segoe UI"/>
                <a:cs typeface="Segoe UI" panose="020B0502040204020203" pitchFamily="34" charset="0"/>
              </a:endParaRPr>
            </a:p>
          </p:txBody>
        </p:sp>
        <p:grpSp>
          <p:nvGrpSpPr>
            <p:cNvPr id="126" name="Group 125"/>
            <p:cNvGrpSpPr/>
            <p:nvPr/>
          </p:nvGrpSpPr>
          <p:grpSpPr>
            <a:xfrm>
              <a:off x="9945474" y="2429138"/>
              <a:ext cx="2632139" cy="530855"/>
              <a:chOff x="4562559" y="5693643"/>
              <a:chExt cx="2632139" cy="530855"/>
            </a:xfrm>
          </p:grpSpPr>
          <p:sp>
            <p:nvSpPr>
              <p:cNvPr id="127" name="TextBox 126"/>
              <p:cNvSpPr txBox="1"/>
              <p:nvPr/>
            </p:nvSpPr>
            <p:spPr>
              <a:xfrm>
                <a:off x="4562559" y="5693643"/>
                <a:ext cx="2632139" cy="530855"/>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275" kern="0" dirty="0">
                    <a:gradFill>
                      <a:gsLst>
                        <a:gs pos="2917">
                          <a:srgbClr val="505050"/>
                        </a:gs>
                        <a:gs pos="30000">
                          <a:srgbClr val="505050"/>
                        </a:gs>
                      </a:gsLst>
                      <a:lin ang="5400000" scaled="0"/>
                    </a:gradFill>
                    <a:latin typeface="Segoe UI"/>
                    <a:cs typeface="Segoe UI" panose="020B0502040204020203" pitchFamily="34" charset="0"/>
                  </a:rPr>
                  <a:t>Power BI</a:t>
                </a:r>
              </a:p>
            </p:txBody>
          </p:sp>
          <p:pic>
            <p:nvPicPr>
              <p:cNvPr id="128" name="Picture 12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9000" contrast="-70000"/>
                        </a14:imgEffect>
                      </a14:imgLayer>
                    </a14:imgProps>
                  </a:ext>
                  <a:ext uri="{28A0092B-C50C-407E-A947-70E740481C1C}">
                    <a14:useLocalDpi xmlns:a14="http://schemas.microsoft.com/office/drawing/2010/main" val="0"/>
                  </a:ext>
                </a:extLst>
              </a:blip>
              <a:stretch>
                <a:fillRect/>
              </a:stretch>
            </p:blipFill>
            <p:spPr>
              <a:xfrm>
                <a:off x="5074315" y="5697464"/>
                <a:ext cx="365051" cy="437288"/>
              </a:xfrm>
              <a:prstGeom prst="rect">
                <a:avLst/>
              </a:prstGeom>
            </p:spPr>
          </p:pic>
        </p:grpSp>
      </p:grpSp>
      <p:grpSp>
        <p:nvGrpSpPr>
          <p:cNvPr id="133" name="Group 132"/>
          <p:cNvGrpSpPr/>
          <p:nvPr/>
        </p:nvGrpSpPr>
        <p:grpSpPr>
          <a:xfrm>
            <a:off x="6942922" y="2892039"/>
            <a:ext cx="2306087" cy="1751563"/>
            <a:chOff x="9258126" y="3856172"/>
            <a:chExt cx="3075655" cy="2336080"/>
          </a:xfrm>
        </p:grpSpPr>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258126" y="3856172"/>
              <a:ext cx="2946056" cy="2336080"/>
            </a:xfrm>
            <a:prstGeom prst="rect">
              <a:avLst/>
            </a:prstGeom>
          </p:spPr>
        </p:pic>
        <p:sp>
          <p:nvSpPr>
            <p:cNvPr id="129" name="TextBox 128"/>
            <p:cNvSpPr txBox="1"/>
            <p:nvPr/>
          </p:nvSpPr>
          <p:spPr>
            <a:xfrm>
              <a:off x="10229057" y="4850385"/>
              <a:ext cx="2104724" cy="544709"/>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350" kern="0" dirty="0">
                  <a:gradFill>
                    <a:gsLst>
                      <a:gs pos="2917">
                        <a:srgbClr val="505050"/>
                      </a:gs>
                      <a:gs pos="30000">
                        <a:srgbClr val="505050"/>
                      </a:gs>
                    </a:gsLst>
                    <a:lin ang="5400000" scaled="0"/>
                  </a:gradFill>
                  <a:latin typeface="Segoe UI"/>
                  <a:cs typeface="Segoe UI" panose="020B0502040204020203" pitchFamily="34" charset="0"/>
                </a:rPr>
                <a:t>AppSource</a:t>
              </a:r>
            </a:p>
          </p:txBody>
        </p:sp>
      </p:grpSp>
      <p:grpSp>
        <p:nvGrpSpPr>
          <p:cNvPr id="131" name="Group 130"/>
          <p:cNvGrpSpPr/>
          <p:nvPr/>
        </p:nvGrpSpPr>
        <p:grpSpPr>
          <a:xfrm>
            <a:off x="4558" y="2892038"/>
            <a:ext cx="2208915" cy="1751563"/>
            <a:chOff x="4349" y="3856172"/>
            <a:chExt cx="2946056" cy="233608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 y="3856172"/>
              <a:ext cx="2946056" cy="2336080"/>
            </a:xfrm>
            <a:prstGeom prst="rect">
              <a:avLst/>
            </a:prstGeom>
          </p:spPr>
        </p:pic>
        <p:sp>
          <p:nvSpPr>
            <p:cNvPr id="130" name="TextBox 129"/>
            <p:cNvSpPr txBox="1"/>
            <p:nvPr/>
          </p:nvSpPr>
          <p:spPr>
            <a:xfrm>
              <a:off x="74321" y="4040206"/>
              <a:ext cx="2623383" cy="1957805"/>
            </a:xfrm>
            <a:prstGeom prst="rect">
              <a:avLst/>
            </a:prstGeom>
            <a:noFill/>
          </p:spPr>
          <p:txBody>
            <a:bodyPr wrap="square" lIns="137063" tIns="109650" rIns="137063" bIns="109650" rtlCol="0">
              <a:spAutoFit/>
            </a:bodyPr>
            <a:lstStyle/>
            <a:p>
              <a:pPr defTabSz="685211">
                <a:lnSpc>
                  <a:spcPct val="200000"/>
                </a:lnSpc>
                <a:defRPr/>
              </a:pPr>
              <a:r>
                <a:rPr lang="en-US" sz="1350" kern="0" dirty="0" err="1">
                  <a:gradFill>
                    <a:gsLst>
                      <a:gs pos="2917">
                        <a:srgbClr val="505050"/>
                      </a:gs>
                      <a:gs pos="30000">
                        <a:srgbClr val="505050"/>
                      </a:gs>
                    </a:gsLst>
                    <a:lin ang="5400000" scaled="0"/>
                  </a:gradFill>
                  <a:latin typeface="Segoe UI"/>
                  <a:cs typeface="Segoe UI" panose="020B0502040204020203" pitchFamily="34" charset="0"/>
                </a:rPr>
                <a:t>PowerApps</a:t>
              </a:r>
              <a:r>
                <a:rPr lang="en-US" sz="1350" kern="0" dirty="0">
                  <a:gradFill>
                    <a:gsLst>
                      <a:gs pos="2917">
                        <a:srgbClr val="505050"/>
                      </a:gs>
                      <a:gs pos="30000">
                        <a:srgbClr val="505050"/>
                      </a:gs>
                    </a:gsLst>
                    <a:lin ang="5400000" scaled="0"/>
                  </a:gradFill>
                  <a:latin typeface="Segoe UI"/>
                  <a:cs typeface="Segoe UI" panose="020B0502040204020203" pitchFamily="34" charset="0"/>
                </a:rPr>
                <a:t> </a:t>
              </a:r>
            </a:p>
            <a:p>
              <a:pPr defTabSz="685211">
                <a:lnSpc>
                  <a:spcPct val="200000"/>
                </a:lnSpc>
                <a:defRPr/>
              </a:pPr>
              <a:r>
                <a:rPr lang="en-US" sz="1350" kern="0" dirty="0">
                  <a:gradFill>
                    <a:gsLst>
                      <a:gs pos="2917">
                        <a:srgbClr val="505050"/>
                      </a:gs>
                      <a:gs pos="30000">
                        <a:srgbClr val="505050"/>
                      </a:gs>
                    </a:gsLst>
                    <a:lin ang="5400000" scaled="0"/>
                  </a:gradFill>
                  <a:latin typeface="Segoe UI"/>
                  <a:cs typeface="Segoe UI" panose="020B0502040204020203" pitchFamily="34" charset="0"/>
                </a:rPr>
                <a:t>Microsoft Flow </a:t>
              </a:r>
            </a:p>
            <a:p>
              <a:pPr defTabSz="685211">
                <a:lnSpc>
                  <a:spcPct val="200000"/>
                </a:lnSpc>
                <a:defRPr/>
              </a:pPr>
              <a:r>
                <a:rPr lang="en-US" sz="1350" kern="0" dirty="0">
                  <a:gradFill>
                    <a:gsLst>
                      <a:gs pos="2917">
                        <a:srgbClr val="505050"/>
                      </a:gs>
                      <a:gs pos="30000">
                        <a:srgbClr val="505050"/>
                      </a:gs>
                    </a:gsLst>
                    <a:lin ang="5400000" scaled="0"/>
                  </a:gradFill>
                  <a:latin typeface="Segoe UI"/>
                  <a:cs typeface="Segoe UI" panose="020B0502040204020203" pitchFamily="34" charset="0"/>
                </a:rPr>
                <a:t>Common Data Service</a:t>
              </a:r>
            </a:p>
          </p:txBody>
        </p:sp>
      </p:grpSp>
      <p:sp>
        <p:nvSpPr>
          <p:cNvPr id="3" name="Title 2"/>
          <p:cNvSpPr>
            <a:spLocks noGrp="1"/>
          </p:cNvSpPr>
          <p:nvPr>
            <p:ph type="title" idx="4294967295"/>
          </p:nvPr>
        </p:nvSpPr>
        <p:spPr>
          <a:xfrm>
            <a:off x="403284" y="217803"/>
            <a:ext cx="8740068" cy="674557"/>
          </a:xfrm>
        </p:spPr>
        <p:txBody>
          <a:bodyPr>
            <a:normAutofit fontScale="90000"/>
          </a:bodyPr>
          <a:lstStyle/>
          <a:p>
            <a:r>
              <a:rPr lang="en-US" dirty="0"/>
              <a:t>Microsoft Dynamics 365</a:t>
            </a: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6714" y="2077213"/>
            <a:ext cx="1104586" cy="1018885"/>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5536" y="1686177"/>
            <a:ext cx="1618791" cy="88557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1047" y="1808518"/>
            <a:ext cx="647516" cy="1228376"/>
          </a:xfrm>
          <a:prstGeom prst="rect">
            <a:avLst/>
          </a:prstGeom>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9948" y="3502244"/>
            <a:ext cx="1095065" cy="523726"/>
          </a:xfrm>
          <a:prstGeom prst="rect">
            <a:avLst/>
          </a:prstGeom>
        </p:spPr>
      </p:pic>
      <p:pic>
        <p:nvPicPr>
          <p:cNvPr id="31"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95520" y="3358583"/>
            <a:ext cx="771306" cy="542771"/>
          </a:xfrm>
          <a:prstGeom prst="rect">
            <a:avLst/>
          </a:prstGeom>
        </p:spPr>
      </p:pic>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70135" y="1678932"/>
            <a:ext cx="1209332" cy="295192"/>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9021" y="2354393"/>
            <a:ext cx="123790" cy="971274"/>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51091" y="3716083"/>
            <a:ext cx="1247421" cy="304713"/>
          </a:xfrm>
          <a:prstGeom prst="rect">
            <a:avLst/>
          </a:prstGeom>
        </p:spPr>
      </p:pic>
      <p:pic>
        <p:nvPicPr>
          <p:cNvPr id="68" name="Picture 67"/>
          <p:cNvPicPr>
            <a:picLocks noChangeAspect="1"/>
          </p:cNvPicPr>
          <p:nvPr/>
        </p:nvPicPr>
        <p:blipFill rotWithShape="1">
          <a:blip r:embed="rId16" cstate="screen">
            <a:extLst>
              <a:ext uri="{28A0092B-C50C-407E-A947-70E740481C1C}">
                <a14:useLocalDpi xmlns:a14="http://schemas.microsoft.com/office/drawing/2010/main" val="0"/>
              </a:ext>
            </a:extLst>
          </a:blip>
          <a:srcRect/>
          <a:stretch/>
        </p:blipFill>
        <p:spPr>
          <a:xfrm>
            <a:off x="4530078" y="1573144"/>
            <a:ext cx="1255390" cy="1271028"/>
          </a:xfrm>
          <a:prstGeom prst="ellipse">
            <a:avLst/>
          </a:prstGeom>
          <a:ln w="19050">
            <a:solidFill>
              <a:schemeClr val="tx1">
                <a:lumMod val="75000"/>
              </a:schemeClr>
            </a:solidFill>
          </a:ln>
        </p:spPr>
      </p:pic>
      <p:grpSp>
        <p:nvGrpSpPr>
          <p:cNvPr id="45" name="Group 44"/>
          <p:cNvGrpSpPr/>
          <p:nvPr/>
        </p:nvGrpSpPr>
        <p:grpSpPr>
          <a:xfrm>
            <a:off x="2863083" y="1310659"/>
            <a:ext cx="1214673" cy="763715"/>
            <a:chOff x="3816798" y="1667554"/>
            <a:chExt cx="1620024" cy="1018576"/>
          </a:xfrm>
        </p:grpSpPr>
        <p:pic>
          <p:nvPicPr>
            <p:cNvPr id="70" name="Picture 6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10286" y="2246829"/>
              <a:ext cx="439301" cy="439301"/>
            </a:xfrm>
            <a:prstGeom prst="rect">
              <a:avLst/>
            </a:prstGeom>
          </p:spPr>
        </p:pic>
        <p:sp>
          <p:nvSpPr>
            <p:cNvPr id="79" name="TextBox 78"/>
            <p:cNvSpPr txBox="1"/>
            <p:nvPr/>
          </p:nvSpPr>
          <p:spPr>
            <a:xfrm>
              <a:off x="3816798" y="1667554"/>
              <a:ext cx="1620024" cy="443325"/>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dirty="0">
                  <a:gradFill>
                    <a:gsLst>
                      <a:gs pos="2917">
                        <a:srgbClr val="505050"/>
                      </a:gs>
                      <a:gs pos="30000">
                        <a:srgbClr val="505050"/>
                      </a:gs>
                    </a:gsLst>
                    <a:lin ang="5400000" scaled="0"/>
                  </a:gradFill>
                  <a:latin typeface="Segoe UI"/>
                </a:rPr>
                <a:t>Project Service Automation</a:t>
              </a:r>
            </a:p>
          </p:txBody>
        </p:sp>
      </p:grpSp>
      <p:grpSp>
        <p:nvGrpSpPr>
          <p:cNvPr id="49" name="Group 48"/>
          <p:cNvGrpSpPr/>
          <p:nvPr/>
        </p:nvGrpSpPr>
        <p:grpSpPr>
          <a:xfrm>
            <a:off x="4492463" y="3097398"/>
            <a:ext cx="862503" cy="639753"/>
            <a:chOff x="5961672" y="4065887"/>
            <a:chExt cx="1150330" cy="853245"/>
          </a:xfrm>
        </p:grpSpPr>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2740" y="4065887"/>
              <a:ext cx="470266" cy="346116"/>
            </a:xfrm>
            <a:prstGeom prst="rect">
              <a:avLst/>
            </a:prstGeom>
          </p:spPr>
        </p:pic>
        <p:sp>
          <p:nvSpPr>
            <p:cNvPr id="87" name="TextBox 86"/>
            <p:cNvSpPr txBox="1"/>
            <p:nvPr/>
          </p:nvSpPr>
          <p:spPr>
            <a:xfrm>
              <a:off x="5961672" y="4697471"/>
              <a:ext cx="1150330" cy="221661"/>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a:gradFill>
                    <a:gsLst>
                      <a:gs pos="2917">
                        <a:srgbClr val="505050"/>
                      </a:gs>
                      <a:gs pos="30000">
                        <a:srgbClr val="505050"/>
                      </a:gs>
                    </a:gsLst>
                    <a:lin ang="5400000" scaled="0"/>
                  </a:gradFill>
                  <a:latin typeface="Segoe UI"/>
                </a:rPr>
                <a:t>Marketing*</a:t>
              </a:r>
              <a:endParaRPr lang="en-US" sz="1200" kern="0" dirty="0">
                <a:gradFill>
                  <a:gsLst>
                    <a:gs pos="2917">
                      <a:srgbClr val="505050"/>
                    </a:gs>
                    <a:gs pos="30000">
                      <a:srgbClr val="505050"/>
                    </a:gs>
                  </a:gsLst>
                  <a:lin ang="5400000" scaled="0"/>
                </a:gradFill>
                <a:latin typeface="Segoe UI"/>
              </a:endParaRPr>
            </a:p>
          </p:txBody>
        </p:sp>
      </p:grpSp>
      <p:grpSp>
        <p:nvGrpSpPr>
          <p:cNvPr id="46" name="Group 45"/>
          <p:cNvGrpSpPr/>
          <p:nvPr/>
        </p:nvGrpSpPr>
        <p:grpSpPr>
          <a:xfrm>
            <a:off x="6318369" y="1603613"/>
            <a:ext cx="732071" cy="569405"/>
            <a:chOff x="8425152" y="2137779"/>
            <a:chExt cx="976373" cy="759420"/>
          </a:xfrm>
        </p:grpSpPr>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18093" y="2137779"/>
              <a:ext cx="378297" cy="378295"/>
            </a:xfrm>
            <a:prstGeom prst="rect">
              <a:avLst/>
            </a:prstGeom>
            <a:solidFill>
              <a:schemeClr val="bg1"/>
            </a:solidFill>
          </p:spPr>
        </p:pic>
        <p:sp>
          <p:nvSpPr>
            <p:cNvPr id="88" name="TextBox 87"/>
            <p:cNvSpPr txBox="1"/>
            <p:nvPr/>
          </p:nvSpPr>
          <p:spPr>
            <a:xfrm>
              <a:off x="8425152" y="2675538"/>
              <a:ext cx="976373" cy="221661"/>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a:gradFill>
                    <a:gsLst>
                      <a:gs pos="2917">
                        <a:srgbClr val="505050"/>
                      </a:gs>
                      <a:gs pos="30000">
                        <a:srgbClr val="505050"/>
                      </a:gs>
                    </a:gsLst>
                    <a:lin ang="5400000" scaled="0"/>
                  </a:gradFill>
                  <a:latin typeface="Segoe UI"/>
                </a:rPr>
                <a:t>Sales</a:t>
              </a:r>
              <a:endParaRPr lang="en-US" sz="1200" kern="0" dirty="0">
                <a:gradFill>
                  <a:gsLst>
                    <a:gs pos="2917">
                      <a:srgbClr val="505050"/>
                    </a:gs>
                    <a:gs pos="30000">
                      <a:srgbClr val="505050"/>
                    </a:gs>
                  </a:gsLst>
                  <a:lin ang="5400000" scaled="0"/>
                </a:gradFill>
                <a:latin typeface="Segoe UI"/>
              </a:endParaRPr>
            </a:p>
          </p:txBody>
        </p:sp>
      </p:grpSp>
      <p:grpSp>
        <p:nvGrpSpPr>
          <p:cNvPr id="47" name="Group 46"/>
          <p:cNvGrpSpPr/>
          <p:nvPr/>
        </p:nvGrpSpPr>
        <p:grpSpPr>
          <a:xfrm>
            <a:off x="6541970" y="3056034"/>
            <a:ext cx="1015398" cy="347349"/>
            <a:chOff x="8723372" y="4074897"/>
            <a:chExt cx="1354248" cy="463264"/>
          </a:xfrm>
        </p:grpSpPr>
        <p:pic>
          <p:nvPicPr>
            <p:cNvPr id="74" name="Picture 7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59252" y="4074897"/>
              <a:ext cx="318368" cy="432567"/>
            </a:xfrm>
            <a:prstGeom prst="rect">
              <a:avLst/>
            </a:prstGeom>
          </p:spPr>
        </p:pic>
        <p:sp>
          <p:nvSpPr>
            <p:cNvPr id="90" name="TextBox 89"/>
            <p:cNvSpPr txBox="1"/>
            <p:nvPr/>
          </p:nvSpPr>
          <p:spPr>
            <a:xfrm>
              <a:off x="8723372" y="4094836"/>
              <a:ext cx="976373" cy="443325"/>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a:gradFill>
                    <a:gsLst>
                      <a:gs pos="2917">
                        <a:srgbClr val="505050"/>
                      </a:gs>
                      <a:gs pos="30000">
                        <a:srgbClr val="505050"/>
                      </a:gs>
                    </a:gsLst>
                    <a:lin ang="5400000" scaled="0"/>
                  </a:gradFill>
                  <a:latin typeface="Segoe UI"/>
                </a:rPr>
                <a:t>Customer Service</a:t>
              </a:r>
              <a:endParaRPr lang="en-US" sz="1200" kern="0" dirty="0">
                <a:gradFill>
                  <a:gsLst>
                    <a:gs pos="2917">
                      <a:srgbClr val="505050"/>
                    </a:gs>
                    <a:gs pos="30000">
                      <a:srgbClr val="505050"/>
                    </a:gs>
                  </a:gsLst>
                  <a:lin ang="5400000" scaled="0"/>
                </a:gradFill>
                <a:latin typeface="Segoe UI"/>
              </a:endParaRPr>
            </a:p>
          </p:txBody>
        </p:sp>
      </p:grpSp>
      <p:grpSp>
        <p:nvGrpSpPr>
          <p:cNvPr id="48" name="Group 47"/>
          <p:cNvGrpSpPr/>
          <p:nvPr/>
        </p:nvGrpSpPr>
        <p:grpSpPr>
          <a:xfrm>
            <a:off x="5679404" y="3836892"/>
            <a:ext cx="732071" cy="669665"/>
            <a:chOff x="7572957" y="5116335"/>
            <a:chExt cx="976373" cy="893140"/>
          </a:xfrm>
        </p:grpSpPr>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55299" y="5116335"/>
              <a:ext cx="438092" cy="322436"/>
            </a:xfrm>
            <a:prstGeom prst="rect">
              <a:avLst/>
            </a:prstGeom>
          </p:spPr>
        </p:pic>
        <p:sp>
          <p:nvSpPr>
            <p:cNvPr id="94" name="TextBox 93"/>
            <p:cNvSpPr txBox="1"/>
            <p:nvPr/>
          </p:nvSpPr>
          <p:spPr>
            <a:xfrm>
              <a:off x="7572957" y="5566150"/>
              <a:ext cx="976373" cy="443325"/>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dirty="0">
                  <a:gradFill>
                    <a:gsLst>
                      <a:gs pos="2917">
                        <a:srgbClr val="505050"/>
                      </a:gs>
                      <a:gs pos="30000">
                        <a:srgbClr val="505050"/>
                      </a:gs>
                    </a:gsLst>
                    <a:lin ang="5400000" scaled="0"/>
                  </a:gradFill>
                  <a:latin typeface="Segoe UI"/>
                </a:rPr>
                <a:t>Field Service</a:t>
              </a:r>
            </a:p>
          </p:txBody>
        </p:sp>
      </p:grpSp>
      <p:grpSp>
        <p:nvGrpSpPr>
          <p:cNvPr id="66" name="Group 65"/>
          <p:cNvGrpSpPr/>
          <p:nvPr/>
        </p:nvGrpSpPr>
        <p:grpSpPr>
          <a:xfrm>
            <a:off x="1659662" y="2015988"/>
            <a:ext cx="1373759" cy="399383"/>
            <a:chOff x="2172022" y="2707653"/>
            <a:chExt cx="1832199" cy="532661"/>
          </a:xfrm>
        </p:grpSpPr>
        <p:sp>
          <p:nvSpPr>
            <p:cNvPr id="78" name="TextBox 77"/>
            <p:cNvSpPr txBox="1"/>
            <p:nvPr/>
          </p:nvSpPr>
          <p:spPr>
            <a:xfrm>
              <a:off x="2593720" y="2796990"/>
              <a:ext cx="1410501" cy="443324"/>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dirty="0">
                  <a:gradFill>
                    <a:gsLst>
                      <a:gs pos="2917">
                        <a:srgbClr val="505050"/>
                      </a:gs>
                      <a:gs pos="30000">
                        <a:srgbClr val="505050"/>
                      </a:gs>
                    </a:gsLst>
                    <a:lin ang="5400000" scaled="0"/>
                  </a:gradFill>
                  <a:latin typeface="Segoe UI"/>
                </a:rPr>
                <a:t>Finance and Operations</a:t>
              </a:r>
            </a:p>
          </p:txBody>
        </p:sp>
        <p:pic>
          <p:nvPicPr>
            <p:cNvPr id="117" name="Picture 11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72022" y="2707653"/>
              <a:ext cx="485925" cy="485925"/>
            </a:xfrm>
            <a:prstGeom prst="rect">
              <a:avLst/>
            </a:prstGeom>
          </p:spPr>
        </p:pic>
      </p:grpSp>
      <p:sp>
        <p:nvSpPr>
          <p:cNvPr id="134" name="Rectangle 133"/>
          <p:cNvSpPr/>
          <p:nvPr/>
        </p:nvSpPr>
        <p:spPr bwMode="auto">
          <a:xfrm>
            <a:off x="6629710" y="4808929"/>
            <a:ext cx="2913409" cy="30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ctr" anchorCtr="0" forceAA="0" compatLnSpc="1">
            <a:prstTxWarp prst="textNoShape">
              <a:avLst/>
            </a:prstTxWarp>
            <a:noAutofit/>
          </a:bodyPr>
          <a:lstStyle/>
          <a:p>
            <a:pPr defTabSz="699023" fontAlgn="base">
              <a:lnSpc>
                <a:spcPct val="0"/>
              </a:lnSpc>
              <a:spcBef>
                <a:spcPct val="0"/>
              </a:spcBef>
              <a:spcAft>
                <a:spcPct val="0"/>
              </a:spcAft>
              <a:defRPr/>
            </a:pPr>
            <a:r>
              <a:rPr lang="en-US" sz="900" kern="0" dirty="0">
                <a:solidFill>
                  <a:srgbClr val="FFFFFF">
                    <a:lumMod val="65000"/>
                  </a:srgbClr>
                </a:solidFill>
                <a:latin typeface="Segoe UI"/>
              </a:rPr>
              <a:t>*Brought to you by Adobe Marketing Cloud</a:t>
            </a:r>
            <a:endParaRPr lang="en-US" sz="1500" kern="0" dirty="0">
              <a:solidFill>
                <a:srgbClr val="FFFFFF">
                  <a:lumMod val="65000"/>
                </a:srgbClr>
              </a:solidFill>
              <a:latin typeface="Segoe UI"/>
              <a:ea typeface="Segoe UI" pitchFamily="34" charset="0"/>
              <a:cs typeface="Segoe UI" pitchFamily="34" charset="0"/>
            </a:endParaRPr>
          </a:p>
        </p:txBody>
      </p:sp>
      <p:grpSp>
        <p:nvGrpSpPr>
          <p:cNvPr id="7" name="Group 6"/>
          <p:cNvGrpSpPr/>
          <p:nvPr/>
        </p:nvGrpSpPr>
        <p:grpSpPr>
          <a:xfrm>
            <a:off x="3251237" y="3596058"/>
            <a:ext cx="494679" cy="586484"/>
            <a:chOff x="5330160" y="5416477"/>
            <a:chExt cx="659760" cy="782199"/>
          </a:xfrm>
        </p:grpSpPr>
        <p:pic>
          <p:nvPicPr>
            <p:cNvPr id="6" name="Picture 5"/>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0986" y="5416477"/>
              <a:ext cx="496270" cy="496270"/>
            </a:xfrm>
            <a:prstGeom prst="rect">
              <a:avLst/>
            </a:prstGeom>
          </p:spPr>
        </p:pic>
        <p:sp>
          <p:nvSpPr>
            <p:cNvPr id="60" name="TextBox 59"/>
            <p:cNvSpPr txBox="1"/>
            <p:nvPr/>
          </p:nvSpPr>
          <p:spPr>
            <a:xfrm>
              <a:off x="5330160" y="5977015"/>
              <a:ext cx="659760" cy="221661"/>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dirty="0">
                  <a:gradFill>
                    <a:gsLst>
                      <a:gs pos="2917">
                        <a:srgbClr val="505050"/>
                      </a:gs>
                      <a:gs pos="30000">
                        <a:srgbClr val="505050"/>
                      </a:gs>
                    </a:gsLst>
                    <a:lin ang="5400000" scaled="0"/>
                  </a:gradFill>
                  <a:latin typeface="Segoe UI"/>
                </a:rPr>
                <a:t>Retail</a:t>
              </a:r>
            </a:p>
          </p:txBody>
        </p:sp>
      </p:grpSp>
      <p:grpSp>
        <p:nvGrpSpPr>
          <p:cNvPr id="8" name="Group 7"/>
          <p:cNvGrpSpPr/>
          <p:nvPr/>
        </p:nvGrpSpPr>
        <p:grpSpPr>
          <a:xfrm>
            <a:off x="1692810" y="3314621"/>
            <a:ext cx="846827" cy="342275"/>
            <a:chOff x="5445649" y="5438771"/>
            <a:chExt cx="1129423" cy="456496"/>
          </a:xfrm>
        </p:grpSpPr>
        <p:pic>
          <p:nvPicPr>
            <p:cNvPr id="4" name="Picture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445649" y="5438771"/>
              <a:ext cx="458206" cy="456496"/>
            </a:xfrm>
            <a:prstGeom prst="rect">
              <a:avLst/>
            </a:prstGeom>
          </p:spPr>
        </p:pic>
        <p:sp>
          <p:nvSpPr>
            <p:cNvPr id="63" name="TextBox 62"/>
            <p:cNvSpPr txBox="1"/>
            <p:nvPr/>
          </p:nvSpPr>
          <p:spPr>
            <a:xfrm>
              <a:off x="5915312" y="5553058"/>
              <a:ext cx="659760" cy="221661"/>
            </a:xfrm>
            <a:prstGeom prst="rect">
              <a:avLst/>
            </a:prstGeom>
            <a:noFill/>
          </p:spPr>
          <p:txBody>
            <a:bodyPr wrap="square" lIns="0" tIns="0" rIns="0" bIns="0" rtlCol="0" anchor="ctr">
              <a:spAutoFit/>
            </a:bodyPr>
            <a:lstStyle/>
            <a:p>
              <a:pPr algn="ctr" defTabSz="685344">
                <a:lnSpc>
                  <a:spcPct val="90000"/>
                </a:lnSpc>
                <a:spcAft>
                  <a:spcPts val="450"/>
                </a:spcAft>
                <a:defRPr/>
              </a:pPr>
              <a:r>
                <a:rPr lang="en-US" sz="1200" kern="0" dirty="0">
                  <a:gradFill>
                    <a:gsLst>
                      <a:gs pos="2917">
                        <a:srgbClr val="505050"/>
                      </a:gs>
                      <a:gs pos="30000">
                        <a:srgbClr val="505050"/>
                      </a:gs>
                    </a:gsLst>
                    <a:lin ang="5400000" scaled="0"/>
                  </a:gradFill>
                  <a:latin typeface="Segoe UI"/>
                </a:rPr>
                <a:t>Talent</a:t>
              </a:r>
            </a:p>
          </p:txBody>
        </p:sp>
      </p:grpSp>
      <p:pic>
        <p:nvPicPr>
          <p:cNvPr id="56" name="Picture 5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16379" y="2942836"/>
            <a:ext cx="870856" cy="753881"/>
          </a:xfrm>
          <a:prstGeom prst="rect">
            <a:avLst/>
          </a:prstGeom>
        </p:spPr>
      </p:pic>
    </p:spTree>
    <p:extLst>
      <p:ext uri="{BB962C8B-B14F-4D97-AF65-F5344CB8AC3E}">
        <p14:creationId xmlns:p14="http://schemas.microsoft.com/office/powerpoint/2010/main" val="23549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10" presetClass="entr" presetSubtype="0" fill="hold" nodeType="withEffect">
                                  <p:stCondLst>
                                    <p:cond delay="2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250"/>
                                        <p:tgtEl>
                                          <p:spTgt spid="4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par>
                                <p:cTn id="21" presetID="10" presetClass="entr" presetSubtype="0" fill="hold" nodeType="withEffect">
                                  <p:stCondLst>
                                    <p:cond delay="2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50"/>
                                        <p:tgtEl>
                                          <p:spTgt spid="47"/>
                                        </p:tgtEl>
                                      </p:cBhvr>
                                    </p:animEffect>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par>
                                <p:cTn id="28" presetID="10" presetClass="entr" presetSubtype="0" fill="hold" nodeType="withEffect">
                                  <p:stCondLst>
                                    <p:cond delay="20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250"/>
                                        <p:tgtEl>
                                          <p:spTgt spid="48"/>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10" presetClass="entr" presetSubtype="0" fill="hold" nodeType="withEffect">
                                  <p:stCondLst>
                                    <p:cond delay="2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50"/>
                                        <p:tgtEl>
                                          <p:spTgt spid="49"/>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par>
                                <p:cTn id="42" presetID="10" presetClass="entr" presetSubtype="0" fill="hold" nodeType="withEffect">
                                  <p:stCondLst>
                                    <p:cond delay="2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250"/>
                                        <p:tgtEl>
                                          <p:spTgt spid="45"/>
                                        </p:tgtEl>
                                      </p:cBhvr>
                                    </p:animEffect>
                                  </p:childTnLst>
                                </p:cTn>
                              </p:par>
                            </p:childTnLst>
                          </p:cTn>
                        </p:par>
                        <p:par>
                          <p:cTn id="45" fill="hold">
                            <p:stCondLst>
                              <p:cond delay="3000"/>
                            </p:stCondLst>
                            <p:childTnLst>
                              <p:par>
                                <p:cTn id="46" presetID="22" presetClass="entr" presetSubtype="2"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par>
                                <p:cTn id="49" presetID="10" presetClass="entr" presetSubtype="0" fill="hold" nodeType="withEffect">
                                  <p:stCondLst>
                                    <p:cond delay="2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250"/>
                                        <p:tgtEl>
                                          <p:spTgt spid="66"/>
                                        </p:tgtEl>
                                      </p:cBhvr>
                                    </p:animEffect>
                                  </p:childTnLst>
                                </p:cTn>
                              </p:par>
                            </p:childTnLst>
                          </p:cTn>
                        </p:par>
                        <p:par>
                          <p:cTn id="52" fill="hold">
                            <p:stCondLst>
                              <p:cond delay="3500"/>
                            </p:stCondLst>
                            <p:childTnLst>
                              <p:par>
                                <p:cTn id="53" presetID="22" presetClass="entr" presetSubtype="1"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500"/>
                                        <p:tgtEl>
                                          <p:spTgt spid="35"/>
                                        </p:tgtEl>
                                      </p:cBhvr>
                                    </p:animEffect>
                                  </p:childTnLst>
                                </p:cTn>
                              </p:par>
                              <p:par>
                                <p:cTn id="56" presetID="10" presetClass="entr" presetSubtype="0" fill="hold" nodeType="withEffect">
                                  <p:stCondLst>
                                    <p:cond delay="2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250"/>
                                        <p:tgtEl>
                                          <p:spTgt spid="8"/>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10" presetClass="entr" presetSubtype="0" fill="hold" nodeType="withEffect">
                                  <p:stCondLst>
                                    <p:cond delay="2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250"/>
                                        <p:tgtEl>
                                          <p:spTgt spid="7"/>
                                        </p:tgtEl>
                                      </p:cBhvr>
                                    </p:animEffect>
                                  </p:childTnLst>
                                </p:cTn>
                              </p:par>
                            </p:childTnLst>
                          </p:cTn>
                        </p:par>
                        <p:par>
                          <p:cTn id="66" fill="hold">
                            <p:stCondLst>
                              <p:cond delay="4500"/>
                            </p:stCondLst>
                            <p:childTnLst>
                              <p:par>
                                <p:cTn id="67" presetID="22" presetClass="entr" presetSubtype="8"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fade">
                                      <p:cBhvr>
                                        <p:cTn id="72" dur="500"/>
                                        <p:tgtEl>
                                          <p:spTgt spid="13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decel="50000"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anim calcmode="lin" valueType="num">
                                      <p:cBhvr additive="base">
                                        <p:cTn id="77" dur="750" fill="hold"/>
                                        <p:tgtEl>
                                          <p:spTgt spid="97"/>
                                        </p:tgtEl>
                                        <p:attrNameLst>
                                          <p:attrName>ppt_x</p:attrName>
                                        </p:attrNameLst>
                                      </p:cBhvr>
                                      <p:tavLst>
                                        <p:tav tm="0">
                                          <p:val>
                                            <p:strVal val="0-#ppt_w/2"/>
                                          </p:val>
                                        </p:tav>
                                        <p:tav tm="100000">
                                          <p:val>
                                            <p:strVal val="#ppt_x"/>
                                          </p:val>
                                        </p:tav>
                                      </p:tavLst>
                                    </p:anim>
                                    <p:anim calcmode="lin" valueType="num">
                                      <p:cBhvr additive="base">
                                        <p:cTn id="78" dur="750" fill="hold"/>
                                        <p:tgtEl>
                                          <p:spTgt spid="97"/>
                                        </p:tgtEl>
                                        <p:attrNameLst>
                                          <p:attrName>ppt_y</p:attrName>
                                        </p:attrNameLst>
                                      </p:cBhvr>
                                      <p:tavLst>
                                        <p:tav tm="0">
                                          <p:val>
                                            <p:strVal val="#ppt_y"/>
                                          </p:val>
                                        </p:tav>
                                        <p:tav tm="100000">
                                          <p:val>
                                            <p:strVal val="#ppt_y"/>
                                          </p:val>
                                        </p:tav>
                                      </p:tavLst>
                                    </p:anim>
                                  </p:childTnLst>
                                </p:cTn>
                              </p:par>
                              <p:par>
                                <p:cTn id="79" presetID="2" presetClass="entr" presetSubtype="8" decel="50000" fill="hold" nodeType="withEffect">
                                  <p:stCondLst>
                                    <p:cond delay="200"/>
                                  </p:stCondLst>
                                  <p:childTnLst>
                                    <p:set>
                                      <p:cBhvr>
                                        <p:cTn id="80" dur="1" fill="hold">
                                          <p:stCondLst>
                                            <p:cond delay="0"/>
                                          </p:stCondLst>
                                        </p:cTn>
                                        <p:tgtEl>
                                          <p:spTgt spid="131"/>
                                        </p:tgtEl>
                                        <p:attrNameLst>
                                          <p:attrName>style.visibility</p:attrName>
                                        </p:attrNameLst>
                                      </p:cBhvr>
                                      <p:to>
                                        <p:strVal val="visible"/>
                                      </p:to>
                                    </p:set>
                                    <p:anim calcmode="lin" valueType="num">
                                      <p:cBhvr additive="base">
                                        <p:cTn id="81" dur="750" fill="hold"/>
                                        <p:tgtEl>
                                          <p:spTgt spid="131"/>
                                        </p:tgtEl>
                                        <p:attrNameLst>
                                          <p:attrName>ppt_x</p:attrName>
                                        </p:attrNameLst>
                                      </p:cBhvr>
                                      <p:tavLst>
                                        <p:tav tm="0">
                                          <p:val>
                                            <p:strVal val="0-#ppt_w/2"/>
                                          </p:val>
                                        </p:tav>
                                        <p:tav tm="100000">
                                          <p:val>
                                            <p:strVal val="#ppt_x"/>
                                          </p:val>
                                        </p:tav>
                                      </p:tavLst>
                                    </p:anim>
                                    <p:anim calcmode="lin" valueType="num">
                                      <p:cBhvr additive="base">
                                        <p:cTn id="82" dur="750" fill="hold"/>
                                        <p:tgtEl>
                                          <p:spTgt spid="131"/>
                                        </p:tgtEl>
                                        <p:attrNameLst>
                                          <p:attrName>ppt_y</p:attrName>
                                        </p:attrNameLst>
                                      </p:cBhvr>
                                      <p:tavLst>
                                        <p:tav tm="0">
                                          <p:val>
                                            <p:strVal val="#ppt_y"/>
                                          </p:val>
                                        </p:tav>
                                        <p:tav tm="100000">
                                          <p:val>
                                            <p:strVal val="#ppt_y"/>
                                          </p:val>
                                        </p:tav>
                                      </p:tavLst>
                                    </p:anim>
                                  </p:childTnLst>
                                </p:cTn>
                              </p:par>
                              <p:par>
                                <p:cTn id="83" presetID="2" presetClass="entr" presetSubtype="2" decel="50000" fill="hold" nodeType="withEffect">
                                  <p:stCondLst>
                                    <p:cond delay="400"/>
                                  </p:stCondLst>
                                  <p:childTnLst>
                                    <p:set>
                                      <p:cBhvr>
                                        <p:cTn id="84" dur="1" fill="hold">
                                          <p:stCondLst>
                                            <p:cond delay="0"/>
                                          </p:stCondLst>
                                        </p:cTn>
                                        <p:tgtEl>
                                          <p:spTgt spid="132"/>
                                        </p:tgtEl>
                                        <p:attrNameLst>
                                          <p:attrName>style.visibility</p:attrName>
                                        </p:attrNameLst>
                                      </p:cBhvr>
                                      <p:to>
                                        <p:strVal val="visible"/>
                                      </p:to>
                                    </p:set>
                                    <p:anim calcmode="lin" valueType="num">
                                      <p:cBhvr additive="base">
                                        <p:cTn id="85" dur="750" fill="hold"/>
                                        <p:tgtEl>
                                          <p:spTgt spid="132"/>
                                        </p:tgtEl>
                                        <p:attrNameLst>
                                          <p:attrName>ppt_x</p:attrName>
                                        </p:attrNameLst>
                                      </p:cBhvr>
                                      <p:tavLst>
                                        <p:tav tm="0">
                                          <p:val>
                                            <p:strVal val="1+#ppt_w/2"/>
                                          </p:val>
                                        </p:tav>
                                        <p:tav tm="100000">
                                          <p:val>
                                            <p:strVal val="#ppt_x"/>
                                          </p:val>
                                        </p:tav>
                                      </p:tavLst>
                                    </p:anim>
                                    <p:anim calcmode="lin" valueType="num">
                                      <p:cBhvr additive="base">
                                        <p:cTn id="86" dur="750" fill="hold"/>
                                        <p:tgtEl>
                                          <p:spTgt spid="132"/>
                                        </p:tgtEl>
                                        <p:attrNameLst>
                                          <p:attrName>ppt_y</p:attrName>
                                        </p:attrNameLst>
                                      </p:cBhvr>
                                      <p:tavLst>
                                        <p:tav tm="0">
                                          <p:val>
                                            <p:strVal val="#ppt_y"/>
                                          </p:val>
                                        </p:tav>
                                        <p:tav tm="100000">
                                          <p:val>
                                            <p:strVal val="#ppt_y"/>
                                          </p:val>
                                        </p:tav>
                                      </p:tavLst>
                                    </p:anim>
                                  </p:childTnLst>
                                </p:cTn>
                              </p:par>
                              <p:par>
                                <p:cTn id="87" presetID="2" presetClass="entr" presetSubtype="2" decel="50000" fill="hold" nodeType="withEffect">
                                  <p:stCondLst>
                                    <p:cond delay="600"/>
                                  </p:stCondLst>
                                  <p:childTnLst>
                                    <p:set>
                                      <p:cBhvr>
                                        <p:cTn id="88" dur="1" fill="hold">
                                          <p:stCondLst>
                                            <p:cond delay="0"/>
                                          </p:stCondLst>
                                        </p:cTn>
                                        <p:tgtEl>
                                          <p:spTgt spid="133"/>
                                        </p:tgtEl>
                                        <p:attrNameLst>
                                          <p:attrName>style.visibility</p:attrName>
                                        </p:attrNameLst>
                                      </p:cBhvr>
                                      <p:to>
                                        <p:strVal val="visible"/>
                                      </p:to>
                                    </p:set>
                                    <p:anim calcmode="lin" valueType="num">
                                      <p:cBhvr additive="base">
                                        <p:cTn id="89" dur="750" fill="hold"/>
                                        <p:tgtEl>
                                          <p:spTgt spid="133"/>
                                        </p:tgtEl>
                                        <p:attrNameLst>
                                          <p:attrName>ppt_x</p:attrName>
                                        </p:attrNameLst>
                                      </p:cBhvr>
                                      <p:tavLst>
                                        <p:tav tm="0">
                                          <p:val>
                                            <p:strVal val="1+#ppt_w/2"/>
                                          </p:val>
                                        </p:tav>
                                        <p:tav tm="100000">
                                          <p:val>
                                            <p:strVal val="#ppt_x"/>
                                          </p:val>
                                        </p:tav>
                                      </p:tavLst>
                                    </p:anim>
                                    <p:anim calcmode="lin" valueType="num">
                                      <p:cBhvr additive="base">
                                        <p:cTn id="90" dur="75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Licensing</a:t>
            </a:r>
            <a:endParaRPr lang="en-US" sz="2400" i="1" dirty="0"/>
          </a:p>
        </p:txBody>
      </p:sp>
    </p:spTree>
    <p:extLst>
      <p:ext uri="{BB962C8B-B14F-4D97-AF65-F5344CB8AC3E}">
        <p14:creationId xmlns:p14="http://schemas.microsoft.com/office/powerpoint/2010/main" val="169096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21093-48C9-4201-B50E-0EA9992B0FA2}"/>
              </a:ext>
            </a:extLst>
          </p:cNvPr>
          <p:cNvSpPr>
            <a:spLocks noGrp="1"/>
          </p:cNvSpPr>
          <p:nvPr>
            <p:ph type="title"/>
          </p:nvPr>
        </p:nvSpPr>
        <p:spPr/>
        <p:txBody>
          <a:bodyPr/>
          <a:lstStyle/>
          <a:p>
            <a:r>
              <a:rPr lang="en-US" dirty="0"/>
              <a:t>Rule #1</a:t>
            </a:r>
          </a:p>
        </p:txBody>
      </p:sp>
      <p:graphicFrame>
        <p:nvGraphicFramePr>
          <p:cNvPr id="4" name="Content Placeholder 3">
            <a:extLst>
              <a:ext uri="{FF2B5EF4-FFF2-40B4-BE49-F238E27FC236}">
                <a16:creationId xmlns:a16="http://schemas.microsoft.com/office/drawing/2014/main" id="{CFBC1B67-C567-4CA0-9581-65161A91A0F1}"/>
              </a:ext>
            </a:extLst>
          </p:cNvPr>
          <p:cNvGraphicFramePr>
            <a:graphicFrameLocks noGrp="1"/>
          </p:cNvGraphicFramePr>
          <p:nvPr>
            <p:ph idx="1"/>
            <p:extLst>
              <p:ext uri="{D42A27DB-BD31-4B8C-83A1-F6EECF244321}">
                <p14:modId xmlns:p14="http://schemas.microsoft.com/office/powerpoint/2010/main" val="2936881475"/>
              </p:ext>
            </p:extLst>
          </p:nvPr>
        </p:nvGraphicFramePr>
        <p:xfrm>
          <a:off x="457200" y="1200151"/>
          <a:ext cx="8229600" cy="1828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4569129-5FE5-4D75-8F57-398619E58456}"/>
              </a:ext>
            </a:extLst>
          </p:cNvPr>
          <p:cNvSpPr txBox="1"/>
          <p:nvPr/>
        </p:nvSpPr>
        <p:spPr>
          <a:xfrm>
            <a:off x="1257300" y="4774168"/>
            <a:ext cx="6629400" cy="369332"/>
          </a:xfrm>
          <a:prstGeom prst="rect">
            <a:avLst/>
          </a:prstGeom>
          <a:noFill/>
        </p:spPr>
        <p:txBody>
          <a:bodyPr wrap="square" rtlCol="0">
            <a:spAutoFit/>
          </a:bodyPr>
          <a:lstStyle/>
          <a:p>
            <a:pPr algn="ctr"/>
            <a:r>
              <a:rPr lang="en-US" dirty="0"/>
              <a:t>** Download and review the Licensing Guide **</a:t>
            </a:r>
          </a:p>
        </p:txBody>
      </p:sp>
    </p:spTree>
    <p:extLst>
      <p:ext uri="{BB962C8B-B14F-4D97-AF65-F5344CB8AC3E}">
        <p14:creationId xmlns:p14="http://schemas.microsoft.com/office/powerpoint/2010/main" val="1270940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9983</TotalTime>
  <Words>1096</Words>
  <Application>Microsoft Office PowerPoint</Application>
  <PresentationFormat>On-screen Show (16:9)</PresentationFormat>
  <Paragraphs>305</Paragraphs>
  <Slides>51</Slides>
  <Notes>51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Segoe UI</vt:lpstr>
      <vt:lpstr>Segoe UI Light</vt:lpstr>
      <vt:lpstr>Segoe UI Semibold</vt:lpstr>
      <vt:lpstr>Segoe UI Semilight</vt:lpstr>
      <vt:lpstr>Office Theme</vt:lpstr>
      <vt:lpstr>New to the Product Overview</vt:lpstr>
      <vt:lpstr>Mitch Milam</vt:lpstr>
      <vt:lpstr>Webinar Housekeeping</vt:lpstr>
      <vt:lpstr>Agenda</vt:lpstr>
      <vt:lpstr>Overview</vt:lpstr>
      <vt:lpstr>PowerPoint Presentation</vt:lpstr>
      <vt:lpstr>Microsoft Dynamics 365</vt:lpstr>
      <vt:lpstr>PowerPoint Presentation</vt:lpstr>
      <vt:lpstr>Rule #1</vt:lpstr>
      <vt:lpstr>Licensing Level</vt:lpstr>
      <vt:lpstr>Dynamics 365 Plan</vt:lpstr>
      <vt:lpstr>Unified Operations Plan</vt:lpstr>
      <vt:lpstr>Customer Engagement Plan</vt:lpstr>
      <vt:lpstr>Applications and Special Offers</vt:lpstr>
      <vt:lpstr>PowerPoint Presentation</vt:lpstr>
      <vt:lpstr>Customer Engagement</vt:lpstr>
      <vt:lpstr>Operations</vt:lpstr>
      <vt:lpstr>Additional</vt:lpstr>
      <vt:lpstr>PowerPoint Presentation</vt:lpstr>
      <vt:lpstr>Anywhere, any device</vt:lpstr>
      <vt:lpstr>Streamlined Interface</vt:lpstr>
      <vt:lpstr>Business Process Guidance</vt:lpstr>
      <vt:lpstr>New Unified Interface</vt:lpstr>
      <vt:lpstr>PowerPoint Presentation</vt:lpstr>
      <vt:lpstr>PowerPoint Presentation</vt:lpstr>
      <vt:lpstr>PowerPoint Presentation</vt:lpstr>
      <vt:lpstr>PowerPoint Presentation</vt:lpstr>
      <vt:lpstr>PowerPoint Presentation</vt:lpstr>
      <vt:lpstr>PowerPoint Presentation</vt:lpstr>
      <vt:lpstr>Microsoft Azure</vt:lpstr>
      <vt:lpstr>PowerPoint Presentation</vt:lpstr>
      <vt:lpstr>Power BI</vt:lpstr>
      <vt:lpstr>PowerPoint Presentation</vt:lpstr>
      <vt:lpstr>Microsoft Flow</vt:lpstr>
      <vt:lpstr>Dynamics 365 adaptability</vt:lpstr>
      <vt:lpstr>Relationship Selling with LinkedIn</vt:lpstr>
      <vt:lpstr>PowerPoint Presentation</vt:lpstr>
      <vt:lpstr>Question #1</vt:lpstr>
      <vt:lpstr>Rule #2</vt:lpstr>
      <vt:lpstr>Iterative Development</vt:lpstr>
      <vt:lpstr>Implementation Plan</vt:lpstr>
      <vt:lpstr>Training/User Adoption</vt:lpstr>
      <vt:lpstr>PowerPoint Presentation</vt:lpstr>
      <vt:lpstr>Configuration vs. Code</vt:lpstr>
      <vt:lpstr>Make it Your Own</vt:lpstr>
      <vt:lpstr>PowerPoint Presentation</vt:lpstr>
      <vt:lpstr>Extensibility Points</vt:lpstr>
      <vt:lpstr>PowerPoint Presentation</vt:lpstr>
      <vt:lpstr>Next Steps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Dynamics CRM Architect</dc:title>
  <dc:creator>Mitch Milam</dc:creator>
  <cp:lastModifiedBy>Mitch Milam</cp:lastModifiedBy>
  <cp:revision>477</cp:revision>
  <cp:lastPrinted>2014-08-04T20:14:51Z</cp:lastPrinted>
  <dcterms:created xsi:type="dcterms:W3CDTF">2014-08-03T21:50:47Z</dcterms:created>
  <dcterms:modified xsi:type="dcterms:W3CDTF">2017-12-08T20:23:11Z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mimilam@microsoft.com</vt:lpwstr>
  </property>
  <property fmtid="{D5CDD505-2E9C-101B-9397-08002B2CF9AE}" pid="5" name="MSIP_Label_f42aa342-8706-4288-bd11-ebb85995028c_SetDate">
    <vt:lpwstr>2017-11-24T12:35:15.2504359Z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